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handoutMasterIdLst>
    <p:handoutMasterId r:id="rId20"/>
  </p:handoutMasterIdLst>
  <p:sldIdLst>
    <p:sldId id="256" r:id="rId2"/>
    <p:sldId id="258" r:id="rId3"/>
    <p:sldId id="257" r:id="rId4"/>
    <p:sldId id="259" r:id="rId5"/>
    <p:sldId id="262" r:id="rId6"/>
    <p:sldId id="282" r:id="rId7"/>
    <p:sldId id="283" r:id="rId8"/>
    <p:sldId id="284" r:id="rId9"/>
    <p:sldId id="285" r:id="rId10"/>
    <p:sldId id="286" r:id="rId11"/>
    <p:sldId id="287" r:id="rId12"/>
    <p:sldId id="288" r:id="rId13"/>
    <p:sldId id="289" r:id="rId14"/>
    <p:sldId id="290" r:id="rId15"/>
    <p:sldId id="291" r:id="rId16"/>
    <p:sldId id="292" r:id="rId17"/>
    <p:sldId id="293" r:id="rId18"/>
  </p:sldIdLst>
  <p:sldSz cx="24384000" cy="13716000"/>
  <p:notesSz cx="6858000" cy="9144000"/>
  <p:defaultTex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1pPr>
    <a:lvl2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2pPr>
    <a:lvl3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3pPr>
    <a:lvl4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4pPr>
    <a:lvl5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5pPr>
    <a:lvl6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6pPr>
    <a:lvl7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7pPr>
    <a:lvl8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8pPr>
    <a:lvl9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9pPr>
  </p:defaultTextStyle>
  <p:extLst>
    <p:ext uri="{EFAFB233-063F-42B5-8137-9DF3F51BA10A}">
      <p15:sldGuideLst xmlns:p15="http://schemas.microsoft.com/office/powerpoint/2012/main">
        <p15:guide id="1" orient="horz" pos="4297" userDrawn="1">
          <p15:clr>
            <a:srgbClr val="A4A3A4"/>
          </p15:clr>
        </p15:guide>
        <p15:guide id="2" pos="765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E8F5"/>
    <a:srgbClr val="ECECEC"/>
    <a:srgbClr val="F4F4F5"/>
    <a:srgbClr val="DAE9EF"/>
    <a:srgbClr val="EEEC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ill Sans"/>
          <a:ea typeface="Gill Sans"/>
          <a:cs typeface="Gill Sans"/>
        </a:font>
        <a:srgbClr val="000000"/>
      </a:tcTxStyle>
      <a:tcStyle>
        <a:tcBdr>
          <a:left>
            <a:ln w="12700" cap="flat">
              <a:solidFill>
                <a:srgbClr val="4780AA"/>
              </a:solidFill>
              <a:prstDash val="solid"/>
              <a:miter lim="400000"/>
            </a:ln>
          </a:left>
          <a:right>
            <a:ln w="12700" cap="flat">
              <a:solidFill>
                <a:srgbClr val="4780AA"/>
              </a:solidFill>
              <a:prstDash val="solid"/>
              <a:miter lim="400000"/>
            </a:ln>
          </a:right>
          <a:top>
            <a:ln w="12700" cap="flat">
              <a:solidFill>
                <a:srgbClr val="4780AA"/>
              </a:solidFill>
              <a:prstDash val="solid"/>
              <a:miter lim="400000"/>
            </a:ln>
          </a:top>
          <a:bottom>
            <a:ln w="12700" cap="flat">
              <a:solidFill>
                <a:srgbClr val="4780AA"/>
              </a:solidFill>
              <a:prstDash val="solid"/>
              <a:miter lim="400000"/>
            </a:ln>
          </a:bottom>
          <a:insideH>
            <a:ln w="12700" cap="flat">
              <a:solidFill>
                <a:srgbClr val="4780AA"/>
              </a:solidFill>
              <a:prstDash val="solid"/>
              <a:miter lim="400000"/>
            </a:ln>
          </a:insideH>
          <a:insideV>
            <a:ln w="12700" cap="flat">
              <a:solidFill>
                <a:srgbClr val="4780AA"/>
              </a:solidFill>
              <a:prstDash val="solid"/>
              <a:miter lim="400000"/>
            </a:ln>
          </a:insideV>
        </a:tcBdr>
        <a:fill>
          <a:noFill/>
        </a:fill>
      </a:tcStyle>
    </a:wholeTbl>
    <a:band2H>
      <a:tcTxStyle/>
      <a:tcStyle>
        <a:tcBdr/>
        <a:fill>
          <a:solidFill>
            <a:srgbClr val="B9C4C8">
              <a:alpha val="30000"/>
            </a:srgbClr>
          </a:solidFill>
        </a:fill>
      </a:tcStyle>
    </a:band2H>
    <a:firstCol>
      <a:tcTxStyle b="off" i="off">
        <a:font>
          <a:latin typeface="Gill Sans"/>
          <a:ea typeface="Gill Sans"/>
          <a:cs typeface="Gill Sans"/>
        </a:font>
        <a:srgbClr val="FFFFFF"/>
      </a:tcTxStyle>
      <a:tcStyle>
        <a:tcBdr>
          <a:left>
            <a:ln w="12700" cap="flat">
              <a:solidFill>
                <a:srgbClr val="4780AA"/>
              </a:solidFill>
              <a:prstDash val="solid"/>
              <a:miter lim="400000"/>
            </a:ln>
          </a:left>
          <a:right>
            <a:ln w="12700" cap="flat">
              <a:solidFill>
                <a:srgbClr val="4780AA"/>
              </a:solidFill>
              <a:prstDash val="solid"/>
              <a:miter lim="400000"/>
            </a:ln>
          </a:right>
          <a:top>
            <a:ln w="12700" cap="flat">
              <a:solidFill>
                <a:srgbClr val="4780AA"/>
              </a:solidFill>
              <a:prstDash val="solid"/>
              <a:miter lim="400000"/>
            </a:ln>
          </a:top>
          <a:bottom>
            <a:ln w="12700" cap="flat">
              <a:solidFill>
                <a:srgbClr val="4780AA"/>
              </a:solidFill>
              <a:prstDash val="solid"/>
              <a:miter lim="400000"/>
            </a:ln>
          </a:bottom>
          <a:insideH>
            <a:ln w="12700" cap="flat">
              <a:solidFill>
                <a:srgbClr val="4780AA"/>
              </a:solidFill>
              <a:prstDash val="solid"/>
              <a:miter lim="400000"/>
            </a:ln>
          </a:insideH>
          <a:insideV>
            <a:ln w="12700" cap="flat">
              <a:solidFill>
                <a:srgbClr val="4780AA"/>
              </a:solidFill>
              <a:prstDash val="solid"/>
              <a:miter lim="400000"/>
            </a:ln>
          </a:insideV>
        </a:tcBdr>
        <a:fill>
          <a:solidFill>
            <a:schemeClr val="accent1">
              <a:hueOff val="-313507"/>
              <a:satOff val="34334"/>
              <a:lumOff val="-8266"/>
              <a:alpha val="62000"/>
            </a:schemeClr>
          </a:solidFill>
        </a:fill>
      </a:tcStyle>
    </a:firstCol>
    <a:lastRow>
      <a:tcTxStyle b="off" i="off">
        <a:font>
          <a:latin typeface="Marker Felt"/>
          <a:ea typeface="Marker Felt"/>
          <a:cs typeface="Marker Felt"/>
        </a:font>
        <a:srgbClr val="45A7DE"/>
      </a:tcTxStyle>
      <a:tcStyle>
        <a:tcBdr>
          <a:left>
            <a:ln w="12700" cap="flat">
              <a:solidFill>
                <a:srgbClr val="4780AA"/>
              </a:solidFill>
              <a:prstDash val="solid"/>
              <a:miter lim="400000"/>
            </a:ln>
          </a:left>
          <a:right>
            <a:ln w="12700" cap="flat">
              <a:solidFill>
                <a:srgbClr val="4780AA"/>
              </a:solidFill>
              <a:prstDash val="solid"/>
              <a:miter lim="400000"/>
            </a:ln>
          </a:right>
          <a:top>
            <a:ln w="25400" cap="flat">
              <a:solidFill>
                <a:srgbClr val="4780AA"/>
              </a:solidFill>
              <a:prstDash val="solid"/>
              <a:miter lim="400000"/>
            </a:ln>
          </a:top>
          <a:bottom>
            <a:ln w="12700" cap="flat">
              <a:solidFill>
                <a:srgbClr val="4780AA"/>
              </a:solidFill>
              <a:prstDash val="solid"/>
              <a:miter lim="400000"/>
            </a:ln>
          </a:bottom>
          <a:insideH>
            <a:ln w="12700" cap="flat">
              <a:solidFill>
                <a:srgbClr val="4780AA"/>
              </a:solidFill>
              <a:prstDash val="solid"/>
              <a:miter lim="400000"/>
            </a:ln>
          </a:insideH>
          <a:insideV>
            <a:ln w="12700" cap="flat">
              <a:solidFill>
                <a:srgbClr val="4780AA"/>
              </a:solidFill>
              <a:prstDash val="solid"/>
              <a:miter lim="400000"/>
            </a:ln>
          </a:insideV>
        </a:tcBdr>
        <a:fill>
          <a:noFill/>
        </a:fill>
      </a:tcStyle>
    </a:lastRow>
    <a:firstRow>
      <a:tcTxStyle b="off" i="off">
        <a:font>
          <a:latin typeface="Gill Sans"/>
          <a:ea typeface="Gill Sans"/>
          <a:cs typeface="Gill Sans"/>
        </a:font>
        <a:srgbClr val="FFFFFF"/>
      </a:tcTxStyle>
      <a:tcStyle>
        <a:tcBdr>
          <a:left>
            <a:ln w="12700" cap="flat">
              <a:solidFill>
                <a:srgbClr val="4780AA"/>
              </a:solidFill>
              <a:prstDash val="solid"/>
              <a:miter lim="400000"/>
            </a:ln>
          </a:left>
          <a:right>
            <a:ln w="12700" cap="flat">
              <a:solidFill>
                <a:srgbClr val="4780AA"/>
              </a:solidFill>
              <a:prstDash val="solid"/>
              <a:miter lim="400000"/>
            </a:ln>
          </a:right>
          <a:top>
            <a:ln w="12700" cap="flat">
              <a:solidFill>
                <a:srgbClr val="4780AA"/>
              </a:solidFill>
              <a:prstDash val="solid"/>
              <a:miter lim="400000"/>
            </a:ln>
          </a:top>
          <a:bottom>
            <a:ln w="12700" cap="flat">
              <a:solidFill>
                <a:srgbClr val="4780AA"/>
              </a:solidFill>
              <a:prstDash val="solid"/>
              <a:miter lim="400000"/>
            </a:ln>
          </a:bottom>
          <a:insideH>
            <a:ln w="12700" cap="flat">
              <a:solidFill>
                <a:srgbClr val="4780AA"/>
              </a:solidFill>
              <a:prstDash val="solid"/>
              <a:miter lim="400000"/>
            </a:ln>
          </a:insideH>
          <a:insideV>
            <a:ln w="12700" cap="flat">
              <a:solidFill>
                <a:srgbClr val="4780AA"/>
              </a:solidFill>
              <a:prstDash val="solid"/>
              <a:miter lim="400000"/>
            </a:ln>
          </a:insideV>
        </a:tcBdr>
        <a:fill>
          <a:solidFill>
            <a:schemeClr val="accent1">
              <a:hueOff val="-313507"/>
              <a:satOff val="34334"/>
              <a:lumOff val="-8266"/>
              <a:alpha val="62000"/>
            </a:schemeClr>
          </a:solidFill>
        </a:fill>
      </a:tcStyle>
    </a:firstRow>
  </a:tblStyle>
  <a:tblStyle styleId="{C7B018BB-80A7-4F77-B60F-C8B233D01FF8}" styleName="">
    <a:tblBg/>
    <a:wholeTbl>
      <a:tcTxStyle b="off" i="off">
        <a:font>
          <a:latin typeface="Gill Sans"/>
          <a:ea typeface="Gill Sans"/>
          <a:cs typeface="Gill Sans"/>
        </a:font>
        <a:srgbClr val="000000"/>
      </a:tcTxStyle>
      <a:tcStyle>
        <a:tcBdr>
          <a:left>
            <a:ln w="12700" cap="flat">
              <a:noFill/>
              <a:miter lim="400000"/>
            </a:ln>
          </a:left>
          <a:right>
            <a:ln w="12700" cap="flat">
              <a:noFill/>
              <a:miter lim="400000"/>
            </a:ln>
          </a:right>
          <a:top>
            <a:ln w="25400" cap="flat">
              <a:solidFill>
                <a:schemeClr val="accent1">
                  <a:hueOff val="-313507"/>
                  <a:satOff val="34334"/>
                  <a:lumOff val="-8266"/>
                  <a:alpha val="62000"/>
                </a:schemeClr>
              </a:solidFill>
              <a:prstDash val="solid"/>
              <a:miter lim="400000"/>
            </a:ln>
          </a:top>
          <a:bottom>
            <a:ln w="25400" cap="flat">
              <a:solidFill>
                <a:schemeClr val="accent1">
                  <a:hueOff val="-313507"/>
                  <a:satOff val="34334"/>
                  <a:lumOff val="-8266"/>
                  <a:alpha val="62000"/>
                </a:schemeClr>
              </a:solidFill>
              <a:prstDash val="solid"/>
              <a:miter lim="400000"/>
            </a:ln>
          </a:bottom>
          <a:insideH>
            <a:ln w="25400" cap="flat">
              <a:solidFill>
                <a:schemeClr val="accent1">
                  <a:hueOff val="-313507"/>
                  <a:satOff val="34334"/>
                  <a:lumOff val="-8266"/>
                  <a:alpha val="62000"/>
                </a:schemeClr>
              </a:solidFill>
              <a:prstDash val="solid"/>
              <a:miter lim="400000"/>
            </a:ln>
          </a:insideH>
          <a:insideV>
            <a:ln w="12700" cap="flat">
              <a:noFill/>
              <a:miter lim="400000"/>
            </a:ln>
          </a:insideV>
        </a:tcBdr>
        <a:fill>
          <a:noFill/>
        </a:fill>
      </a:tcStyle>
    </a:wholeTbl>
    <a:band2H>
      <a:tcTxStyle/>
      <a:tcStyle>
        <a:tcBdr/>
        <a:fill>
          <a:solidFill>
            <a:schemeClr val="accent1">
              <a:hueOff val="-313507"/>
              <a:satOff val="34334"/>
              <a:lumOff val="-8266"/>
              <a:alpha val="10000"/>
            </a:schemeClr>
          </a:solidFill>
        </a:fill>
      </a:tcStyle>
    </a:band2H>
    <a:firstCol>
      <a:tcTxStyle b="off" i="off">
        <a:font>
          <a:latin typeface="Gill Sans"/>
          <a:ea typeface="Gill Sans"/>
          <a:cs typeface="Gill Sans"/>
        </a:font>
        <a:srgbClr val="FFFFFF"/>
      </a:tcTxStyle>
      <a:tcStyle>
        <a:tcBdr>
          <a:left>
            <a:ln w="12700" cap="flat">
              <a:noFill/>
              <a:miter lim="400000"/>
            </a:ln>
          </a:left>
          <a:right>
            <a:ln w="12700" cap="flat">
              <a:noFill/>
              <a:miter lim="400000"/>
            </a:ln>
          </a:right>
          <a:top>
            <a:ln w="25400" cap="flat">
              <a:solidFill>
                <a:schemeClr val="accent1">
                  <a:hueOff val="-313507"/>
                  <a:satOff val="34334"/>
                  <a:lumOff val="-8266"/>
                  <a:alpha val="62000"/>
                </a:schemeClr>
              </a:solidFill>
              <a:prstDash val="solid"/>
              <a:miter lim="400000"/>
            </a:ln>
          </a:top>
          <a:bottom>
            <a:ln w="25400" cap="flat">
              <a:solidFill>
                <a:schemeClr val="accent1">
                  <a:hueOff val="-313507"/>
                  <a:satOff val="34334"/>
                  <a:lumOff val="-8266"/>
                  <a:alpha val="62000"/>
                </a:schemeClr>
              </a:solidFill>
              <a:prstDash val="solid"/>
              <a:miter lim="400000"/>
            </a:ln>
          </a:bottom>
          <a:insideH>
            <a:ln w="25400" cap="flat">
              <a:solidFill>
                <a:schemeClr val="accent1">
                  <a:hueOff val="-313507"/>
                  <a:satOff val="34334"/>
                  <a:lumOff val="-8266"/>
                  <a:alpha val="62000"/>
                </a:schemeClr>
              </a:solidFill>
              <a:prstDash val="solid"/>
              <a:miter lim="400000"/>
            </a:ln>
          </a:insideH>
          <a:insideV>
            <a:ln w="12700" cap="flat">
              <a:noFill/>
              <a:miter lim="400000"/>
            </a:ln>
          </a:insideV>
        </a:tcBdr>
        <a:fill>
          <a:solidFill>
            <a:schemeClr val="accent6">
              <a:hueOff val="-254308"/>
              <a:satOff val="57261"/>
              <a:lumOff val="12765"/>
              <a:alpha val="62000"/>
            </a:schemeClr>
          </a:solidFill>
        </a:fill>
      </a:tcStyle>
    </a:firstCol>
    <a:lastRow>
      <a:tcTxStyle b="off" i="off">
        <a:font>
          <a:latin typeface="Gill Sans"/>
          <a:ea typeface="Gill Sans"/>
          <a:cs typeface="Gill Sans"/>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chemeClr val="accent1">
                  <a:hueOff val="-313507"/>
                  <a:satOff val="34334"/>
                  <a:lumOff val="-8266"/>
                  <a:alpha val="62000"/>
                </a:schemeClr>
              </a:solidFill>
              <a:prstDash val="solid"/>
              <a:miter lim="400000"/>
            </a:ln>
          </a:insideH>
          <a:insideV>
            <a:ln w="12700" cap="flat">
              <a:noFill/>
              <a:miter lim="400000"/>
            </a:ln>
          </a:insideV>
        </a:tcBdr>
        <a:fill>
          <a:solidFill>
            <a:schemeClr val="accent6">
              <a:hueOff val="137185"/>
              <a:satOff val="27043"/>
              <a:lumOff val="-11337"/>
              <a:alpha val="80000"/>
            </a:schemeClr>
          </a:solidFill>
        </a:fill>
      </a:tcStyle>
    </a:lastRow>
    <a:firstRow>
      <a:tcTxStyle b="off" i="off">
        <a:font>
          <a:latin typeface="Gill Sans"/>
          <a:ea typeface="Gill Sans"/>
          <a:cs typeface="Gill Sans"/>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chemeClr val="accent1">
                  <a:hueOff val="-313507"/>
                  <a:satOff val="34334"/>
                  <a:lumOff val="-8266"/>
                  <a:alpha val="62000"/>
                </a:schemeClr>
              </a:solidFill>
              <a:prstDash val="solid"/>
              <a:miter lim="400000"/>
            </a:ln>
          </a:insideH>
          <a:insideV>
            <a:ln w="12700" cap="flat">
              <a:noFill/>
              <a:miter lim="400000"/>
            </a:ln>
          </a:insideV>
        </a:tcBdr>
        <a:fill>
          <a:solidFill>
            <a:schemeClr val="accent6">
              <a:hueOff val="137185"/>
              <a:satOff val="27043"/>
              <a:lumOff val="-11337"/>
              <a:alpha val="80000"/>
            </a:schemeClr>
          </a:solidFill>
        </a:fill>
      </a:tcStyle>
    </a:firstRow>
  </a:tblStyle>
  <a:tblStyle styleId="{EEE7283C-3CF3-47DC-8721-378D4A62B228}" styleName="">
    <a:tblBg/>
    <a:wholeTbl>
      <a:tcTxStyle b="off" i="off">
        <a:font>
          <a:latin typeface="Gill Sans"/>
          <a:ea typeface="Gill Sans"/>
          <a:cs typeface="Gill Sans"/>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noFill/>
        </a:fill>
      </a:tcStyle>
    </a:wholeTbl>
    <a:band2H>
      <a:tcTxStyle/>
      <a:tcStyle>
        <a:tcBdr/>
        <a:fill>
          <a:solidFill>
            <a:srgbClr val="C4C4C4">
              <a:alpha val="30000"/>
            </a:srgbClr>
          </a:solidFill>
        </a:fill>
      </a:tcStyle>
    </a:band2H>
    <a:firstCol>
      <a:tcTxStyle b="off" i="off">
        <a:font>
          <a:latin typeface="Gill Sans"/>
          <a:ea typeface="Gill Sans"/>
          <a:cs typeface="Gill Sans"/>
        </a:font>
        <a:srgbClr val="FFFFFF"/>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BABABA">
              <a:alpha val="70000"/>
            </a:srgbClr>
          </a:solidFill>
        </a:fill>
      </a:tcStyle>
    </a:firstCol>
    <a:lastRow>
      <a:tcTxStyle b="off" i="off">
        <a:font>
          <a:latin typeface="Gill Sans"/>
          <a:ea typeface="Gill Sans"/>
          <a:cs typeface="Gill Sans"/>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4B4B4B"/>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noFill/>
        </a:fill>
      </a:tcStyle>
    </a:lastRow>
    <a:firstRow>
      <a:tcTxStyle b="off" i="off">
        <a:font>
          <a:latin typeface="Gill Sans"/>
          <a:ea typeface="Gill Sans"/>
          <a:cs typeface="Gill Sans"/>
        </a:font>
        <a:srgbClr val="FFFFFF"/>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chemeClr val="accent2">
              <a:hueOff val="-739060"/>
              <a:satOff val="51948"/>
              <a:lumOff val="-8454"/>
              <a:alpha val="62000"/>
            </a:schemeClr>
          </a:solidFill>
        </a:fill>
      </a:tcStyle>
    </a:firstRow>
  </a:tblStyle>
  <a:tblStyle styleId="{CF821DB8-F4EB-4A41-A1BA-3FCAFE7338EE}" styleName="">
    <a:tblBg/>
    <a:wholeTbl>
      <a:tcTxStyle b="off" i="off">
        <a:font>
          <a:latin typeface="Gill Sans"/>
          <a:ea typeface="Gill Sans"/>
          <a:cs typeface="Gill Sans"/>
        </a:font>
        <a:srgbClr val="000000"/>
      </a:tcTxStyle>
      <a:tcStyle>
        <a:tcBdr>
          <a:left>
            <a:ln w="12700" cap="flat">
              <a:noFill/>
              <a:miter lim="400000"/>
            </a:ln>
          </a:left>
          <a:right>
            <a:ln w="12700" cap="flat">
              <a:noFill/>
              <a:miter lim="400000"/>
            </a:ln>
          </a:right>
          <a:top>
            <a:ln w="12700" cap="flat">
              <a:solidFill>
                <a:srgbClr val="858585"/>
              </a:solidFill>
              <a:prstDash val="solid"/>
              <a:miter lim="400000"/>
            </a:ln>
          </a:top>
          <a:bottom>
            <a:ln w="12700" cap="flat">
              <a:solidFill>
                <a:srgbClr val="858585"/>
              </a:solidFill>
              <a:prstDash val="solid"/>
              <a:miter lim="400000"/>
            </a:ln>
          </a:bottom>
          <a:insideH>
            <a:ln w="12700" cap="flat">
              <a:solidFill>
                <a:srgbClr val="858585"/>
              </a:solidFill>
              <a:prstDash val="solid"/>
              <a:miter lim="400000"/>
            </a:ln>
          </a:insideH>
          <a:insideV>
            <a:ln w="12700" cap="flat">
              <a:noFill/>
              <a:miter lim="400000"/>
            </a:ln>
          </a:insideV>
        </a:tcBdr>
        <a:fill>
          <a:solidFill>
            <a:srgbClr val="FFFFFF">
              <a:alpha val="50000"/>
            </a:srgbClr>
          </a:solidFill>
        </a:fill>
      </a:tcStyle>
    </a:wholeTbl>
    <a:band2H>
      <a:tcTxStyle/>
      <a:tcStyle>
        <a:tcBdr/>
        <a:fill>
          <a:solidFill>
            <a:srgbClr val="D5CBC0">
              <a:alpha val="39000"/>
            </a:srgbClr>
          </a:solidFill>
        </a:fill>
      </a:tcStyle>
    </a:band2H>
    <a:firstCol>
      <a:tcTxStyle b="off" i="off">
        <a:font>
          <a:latin typeface="Gill Sans"/>
          <a:ea typeface="Gill Sans"/>
          <a:cs typeface="Gill Sans"/>
        </a:font>
        <a:srgbClr val="000000"/>
      </a:tcTxStyle>
      <a:tcStyle>
        <a:tcBdr>
          <a:left>
            <a:ln w="12700" cap="flat">
              <a:solidFill>
                <a:srgbClr val="868685"/>
              </a:solidFill>
              <a:prstDash val="solid"/>
              <a:miter lim="400000"/>
            </a:ln>
          </a:left>
          <a:right>
            <a:ln w="12700" cap="flat">
              <a:solidFill>
                <a:srgbClr val="868685"/>
              </a:solidFill>
              <a:prstDash val="solid"/>
              <a:miter lim="400000"/>
            </a:ln>
          </a:right>
          <a:top>
            <a:ln w="12700" cap="flat">
              <a:solidFill>
                <a:srgbClr val="858585"/>
              </a:solidFill>
              <a:prstDash val="solid"/>
              <a:miter lim="400000"/>
            </a:ln>
          </a:top>
          <a:bottom>
            <a:ln w="12700" cap="flat">
              <a:solidFill>
                <a:srgbClr val="858585"/>
              </a:solidFill>
              <a:prstDash val="solid"/>
              <a:miter lim="400000"/>
            </a:ln>
          </a:bottom>
          <a:insideH>
            <a:ln w="12700" cap="flat">
              <a:solidFill>
                <a:srgbClr val="858585"/>
              </a:solidFill>
              <a:prstDash val="solid"/>
              <a:miter lim="400000"/>
            </a:ln>
          </a:insideH>
          <a:insideV>
            <a:ln w="12700" cap="flat">
              <a:noFill/>
              <a:miter lim="400000"/>
            </a:ln>
          </a:insideV>
        </a:tcBdr>
        <a:fill>
          <a:solidFill>
            <a:srgbClr val="FFFFFF">
              <a:alpha val="50000"/>
            </a:srgbClr>
          </a:solidFill>
        </a:fill>
      </a:tcStyle>
    </a:firstCol>
    <a:lastRow>
      <a:tcTxStyle b="off" i="off">
        <a:font>
          <a:latin typeface="Gill Sans"/>
          <a:ea typeface="Gill Sans"/>
          <a:cs typeface="Gill Sans"/>
        </a:font>
        <a:srgbClr val="FFFFFF"/>
      </a:tcTxStyle>
      <a:tcStyle>
        <a:tcBdr>
          <a:left>
            <a:ln w="12700" cap="flat">
              <a:noFill/>
              <a:miter lim="400000"/>
            </a:ln>
          </a:left>
          <a:right>
            <a:ln w="12700" cap="flat">
              <a:noFill/>
              <a:miter lim="400000"/>
            </a:ln>
          </a:right>
          <a:top>
            <a:ln w="12700" cap="flat">
              <a:solidFill>
                <a:srgbClr val="9A3C00"/>
              </a:solidFill>
              <a:prstDash val="solid"/>
              <a:miter lim="400000"/>
            </a:ln>
          </a:top>
          <a:bottom>
            <a:ln w="12700" cap="flat">
              <a:solidFill>
                <a:srgbClr val="9A3C00"/>
              </a:solidFill>
              <a:prstDash val="solid"/>
              <a:miter lim="400000"/>
            </a:ln>
          </a:bottom>
          <a:insideH>
            <a:ln w="12700" cap="flat">
              <a:solidFill>
                <a:srgbClr val="9A3C00"/>
              </a:solidFill>
              <a:prstDash val="solid"/>
              <a:miter lim="400000"/>
            </a:ln>
          </a:insideH>
          <a:insideV>
            <a:ln w="12700" cap="flat">
              <a:noFill/>
              <a:miter lim="400000"/>
            </a:ln>
          </a:insideV>
        </a:tcBdr>
        <a:fill>
          <a:solidFill>
            <a:srgbClr val="DE5F00">
              <a:alpha val="80000"/>
            </a:srgbClr>
          </a:solidFill>
        </a:fill>
      </a:tcStyle>
    </a:lastRow>
    <a:firstRow>
      <a:tcTxStyle b="off" i="off">
        <a:font>
          <a:latin typeface="Gill Sans"/>
          <a:ea typeface="Gill Sans"/>
          <a:cs typeface="Gill Sans"/>
        </a:font>
        <a:srgbClr val="FFFFFF"/>
      </a:tcTxStyle>
      <a:tcStyle>
        <a:tcBdr>
          <a:left>
            <a:ln w="12700" cap="flat">
              <a:noFill/>
              <a:miter lim="400000"/>
            </a:ln>
          </a:left>
          <a:right>
            <a:ln w="12700" cap="flat">
              <a:noFill/>
              <a:miter lim="400000"/>
            </a:ln>
          </a:right>
          <a:top>
            <a:ln w="12700" cap="flat">
              <a:solidFill>
                <a:srgbClr val="9A3C00"/>
              </a:solidFill>
              <a:prstDash val="solid"/>
              <a:miter lim="400000"/>
            </a:ln>
          </a:top>
          <a:bottom>
            <a:ln w="12700" cap="flat">
              <a:solidFill>
                <a:srgbClr val="9A3C00"/>
              </a:solidFill>
              <a:prstDash val="solid"/>
              <a:miter lim="400000"/>
            </a:ln>
          </a:bottom>
          <a:insideH>
            <a:ln w="12700" cap="flat">
              <a:solidFill>
                <a:srgbClr val="9A3C00"/>
              </a:solidFill>
              <a:prstDash val="solid"/>
              <a:miter lim="400000"/>
            </a:ln>
          </a:insideH>
          <a:insideV>
            <a:ln w="12700" cap="flat">
              <a:noFill/>
              <a:miter lim="400000"/>
            </a:ln>
          </a:insideV>
        </a:tcBdr>
        <a:fill>
          <a:solidFill>
            <a:srgbClr val="DE5F00">
              <a:alpha val="80000"/>
            </a:srgbClr>
          </a:solidFill>
        </a:fill>
      </a:tcStyle>
    </a:firstRow>
  </a:tblStyle>
  <a:tblStyle styleId="{33BA23B1-9221-436E-865A-0063620EA4FD}" styleName="">
    <a:tblBg/>
    <a:wholeTbl>
      <a:tcTxStyle b="off" i="off">
        <a:font>
          <a:latin typeface="Gill Sans"/>
          <a:ea typeface="Gill Sans"/>
          <a:cs typeface="Gill Sans"/>
        </a:font>
        <a:srgbClr val="000000"/>
      </a:tcTxStyle>
      <a:tcStyle>
        <a:tcBdr>
          <a:left>
            <a:ln w="25400" cap="flat">
              <a:solidFill>
                <a:srgbClr val="685948">
                  <a:alpha val="62000"/>
                </a:srgbClr>
              </a:solidFill>
              <a:prstDash val="solid"/>
              <a:miter lim="400000"/>
            </a:ln>
          </a:left>
          <a:right>
            <a:ln w="25400" cap="flat">
              <a:solidFill>
                <a:srgbClr val="685948">
                  <a:alpha val="62000"/>
                </a:srgbClr>
              </a:solidFill>
              <a:prstDash val="solid"/>
              <a:miter lim="400000"/>
            </a:ln>
          </a:right>
          <a:top>
            <a:ln w="25400" cap="flat">
              <a:solidFill>
                <a:srgbClr val="685948">
                  <a:alpha val="62000"/>
                </a:srgbClr>
              </a:solidFill>
              <a:prstDash val="solid"/>
              <a:miter lim="400000"/>
            </a:ln>
          </a:top>
          <a:bottom>
            <a:ln w="25400" cap="flat">
              <a:solidFill>
                <a:srgbClr val="685948">
                  <a:alpha val="62000"/>
                </a:srgbClr>
              </a:solidFill>
              <a:prstDash val="solid"/>
              <a:miter lim="400000"/>
            </a:ln>
          </a:bottom>
          <a:insideH>
            <a:ln w="25400" cap="flat">
              <a:solidFill>
                <a:srgbClr val="685948">
                  <a:alpha val="62000"/>
                </a:srgbClr>
              </a:solidFill>
              <a:prstDash val="solid"/>
              <a:miter lim="400000"/>
            </a:ln>
          </a:insideH>
          <a:insideV>
            <a:ln w="25400" cap="flat">
              <a:solidFill>
                <a:srgbClr val="685948">
                  <a:alpha val="62000"/>
                </a:srgbClr>
              </a:solidFill>
              <a:prstDash val="solid"/>
              <a:miter lim="400000"/>
            </a:ln>
          </a:insideV>
        </a:tcBdr>
        <a:fill>
          <a:noFill/>
        </a:fill>
      </a:tcStyle>
    </a:wholeTbl>
    <a:band2H>
      <a:tcTxStyle/>
      <a:tcStyle>
        <a:tcBdr/>
        <a:fill>
          <a:solidFill>
            <a:srgbClr val="685948">
              <a:alpha val="15000"/>
            </a:srgbClr>
          </a:solidFill>
        </a:fill>
      </a:tcStyle>
    </a:band2H>
    <a:firstCol>
      <a:tcTxStyle b="off" i="off">
        <a:font>
          <a:latin typeface="Gill Sans"/>
          <a:ea typeface="Gill Sans"/>
          <a:cs typeface="Gill Sans"/>
        </a:font>
        <a:srgbClr val="FFFFFF"/>
      </a:tcTxStyle>
      <a:tcStyle>
        <a:tcBdr>
          <a:left>
            <a:ln w="25400" cap="flat">
              <a:solidFill>
                <a:srgbClr val="685948">
                  <a:alpha val="62000"/>
                </a:srgbClr>
              </a:solidFill>
              <a:prstDash val="solid"/>
              <a:miter lim="400000"/>
            </a:ln>
          </a:left>
          <a:right>
            <a:ln w="25400" cap="flat">
              <a:solidFill>
                <a:srgbClr val="685948">
                  <a:alpha val="62000"/>
                </a:srgbClr>
              </a:solidFill>
              <a:prstDash val="solid"/>
              <a:miter lim="400000"/>
            </a:ln>
          </a:right>
          <a:top>
            <a:ln w="25400" cap="flat">
              <a:solidFill>
                <a:srgbClr val="160F02">
                  <a:alpha val="70000"/>
                </a:srgbClr>
              </a:solidFill>
              <a:prstDash val="solid"/>
              <a:miter lim="400000"/>
            </a:ln>
          </a:top>
          <a:bottom>
            <a:ln w="25400" cap="flat">
              <a:solidFill>
                <a:srgbClr val="160F02">
                  <a:alpha val="70000"/>
                </a:srgbClr>
              </a:solidFill>
              <a:prstDash val="solid"/>
              <a:miter lim="400000"/>
            </a:ln>
          </a:bottom>
          <a:insideH>
            <a:ln w="25400" cap="flat">
              <a:solidFill>
                <a:srgbClr val="160F02">
                  <a:alpha val="70000"/>
                </a:srgbClr>
              </a:solidFill>
              <a:prstDash val="solid"/>
              <a:miter lim="400000"/>
            </a:ln>
          </a:insideH>
          <a:insideV>
            <a:ln w="25400" cap="flat">
              <a:solidFill>
                <a:srgbClr val="160F02">
                  <a:alpha val="70000"/>
                </a:srgbClr>
              </a:solidFill>
              <a:prstDash val="solid"/>
              <a:miter lim="400000"/>
            </a:ln>
          </a:insideV>
        </a:tcBdr>
        <a:fill>
          <a:solidFill>
            <a:srgbClr val="685948">
              <a:alpha val="62000"/>
            </a:srgbClr>
          </a:solidFill>
        </a:fill>
      </a:tcStyle>
    </a:firstCol>
    <a:lastRow>
      <a:tcTxStyle b="off" i="off">
        <a:font>
          <a:latin typeface="Gill Sans"/>
          <a:ea typeface="Gill Sans"/>
          <a:cs typeface="Gill Sans"/>
        </a:font>
        <a:srgbClr val="FFFFFF"/>
      </a:tcTxStyle>
      <a:tcStyle>
        <a:tcBdr>
          <a:left>
            <a:ln w="25400" cap="flat">
              <a:solidFill>
                <a:srgbClr val="685948">
                  <a:alpha val="62000"/>
                </a:srgbClr>
              </a:solidFill>
              <a:prstDash val="solid"/>
              <a:miter lim="400000"/>
            </a:ln>
          </a:left>
          <a:right>
            <a:ln w="25400" cap="flat">
              <a:solidFill>
                <a:srgbClr val="685948">
                  <a:alpha val="62000"/>
                </a:srgbClr>
              </a:solidFill>
              <a:prstDash val="solid"/>
              <a:miter lim="400000"/>
            </a:ln>
          </a:right>
          <a:top>
            <a:ln w="25400" cap="flat">
              <a:solidFill>
                <a:srgbClr val="685948">
                  <a:alpha val="62000"/>
                </a:srgbClr>
              </a:solidFill>
              <a:prstDash val="solid"/>
              <a:miter lim="400000"/>
            </a:ln>
          </a:top>
          <a:bottom>
            <a:ln w="25400" cap="flat">
              <a:solidFill>
                <a:srgbClr val="685948">
                  <a:alpha val="62000"/>
                </a:srgbClr>
              </a:solidFill>
              <a:prstDash val="solid"/>
              <a:miter lim="400000"/>
            </a:ln>
          </a:bottom>
          <a:insideH>
            <a:ln w="25400" cap="flat">
              <a:solidFill>
                <a:srgbClr val="685948">
                  <a:alpha val="62000"/>
                </a:srgbClr>
              </a:solidFill>
              <a:prstDash val="solid"/>
              <a:miter lim="400000"/>
            </a:ln>
          </a:insideH>
          <a:insideV>
            <a:ln w="25400" cap="flat">
              <a:solidFill>
                <a:srgbClr val="685948">
                  <a:alpha val="62000"/>
                </a:srgbClr>
              </a:solidFill>
              <a:prstDash val="solid"/>
              <a:miter lim="400000"/>
            </a:ln>
          </a:insideV>
        </a:tcBdr>
        <a:fill>
          <a:solidFill>
            <a:srgbClr val="000000">
              <a:alpha val="70000"/>
            </a:srgbClr>
          </a:solidFill>
        </a:fill>
      </a:tcStyle>
    </a:lastRow>
    <a:firstRow>
      <a:tcTxStyle b="off" i="off">
        <a:font>
          <a:latin typeface="Gill Sans"/>
          <a:ea typeface="Gill Sans"/>
          <a:cs typeface="Gill Sans"/>
        </a:font>
        <a:srgbClr val="FFFFFF"/>
      </a:tcTxStyle>
      <a:tcStyle>
        <a:tcBdr>
          <a:left>
            <a:ln w="25400" cap="flat">
              <a:solidFill>
                <a:srgbClr val="685948">
                  <a:alpha val="62000"/>
                </a:srgbClr>
              </a:solidFill>
              <a:prstDash val="solid"/>
              <a:miter lim="400000"/>
            </a:ln>
          </a:left>
          <a:right>
            <a:ln w="25400" cap="flat">
              <a:solidFill>
                <a:srgbClr val="685948">
                  <a:alpha val="62000"/>
                </a:srgbClr>
              </a:solidFill>
              <a:prstDash val="solid"/>
              <a:miter lim="400000"/>
            </a:ln>
          </a:right>
          <a:top>
            <a:ln w="25400" cap="flat">
              <a:solidFill>
                <a:srgbClr val="685948">
                  <a:alpha val="62000"/>
                </a:srgbClr>
              </a:solidFill>
              <a:prstDash val="solid"/>
              <a:miter lim="400000"/>
            </a:ln>
          </a:top>
          <a:bottom>
            <a:ln w="25400" cap="flat">
              <a:solidFill>
                <a:srgbClr val="685948">
                  <a:alpha val="62000"/>
                </a:srgbClr>
              </a:solidFill>
              <a:prstDash val="solid"/>
              <a:miter lim="400000"/>
            </a:ln>
          </a:bottom>
          <a:insideH>
            <a:ln w="25400" cap="flat">
              <a:solidFill>
                <a:srgbClr val="685948">
                  <a:alpha val="62000"/>
                </a:srgbClr>
              </a:solidFill>
              <a:prstDash val="solid"/>
              <a:miter lim="400000"/>
            </a:ln>
          </a:insideH>
          <a:insideV>
            <a:ln w="25400" cap="flat">
              <a:solidFill>
                <a:srgbClr val="685948">
                  <a:alpha val="62000"/>
                </a:srgbClr>
              </a:solidFill>
              <a:prstDash val="solid"/>
              <a:miter lim="400000"/>
            </a:ln>
          </a:insideV>
        </a:tcBdr>
        <a:fill>
          <a:solidFill>
            <a:srgbClr val="000000">
              <a:alpha val="70000"/>
            </a:srgbClr>
          </a:solidFill>
        </a:fill>
      </a:tcStyle>
    </a:firstRow>
  </a:tblStyle>
  <a:tblStyle styleId="{2708684C-4D16-4618-839F-0558EEFCDFE6}" styleName="">
    <a:tblBg/>
    <a:wholeTbl>
      <a:tcTxStyle b="off" i="off">
        <a:font>
          <a:latin typeface="Gill Sans"/>
          <a:ea typeface="Gill Sans"/>
          <a:cs typeface="Gill Sans"/>
        </a:font>
        <a:srgbClr val="000000"/>
      </a:tcTxStyle>
      <a:tcStyle>
        <a:tcBdr>
          <a:left>
            <a:ln w="12700" cap="flat">
              <a:noFill/>
              <a:miter lim="400000"/>
            </a:ln>
          </a:left>
          <a:right>
            <a:ln w="12700" cap="flat">
              <a:noFill/>
              <a:miter lim="400000"/>
            </a:ln>
          </a:right>
          <a:top>
            <a:ln w="12700" cap="flat">
              <a:solidFill>
                <a:schemeClr val="accent1">
                  <a:hueOff val="-313507"/>
                  <a:satOff val="34334"/>
                  <a:lumOff val="-8266"/>
                  <a:alpha val="62000"/>
                </a:schemeClr>
              </a:solidFill>
              <a:prstDash val="solid"/>
              <a:miter lim="400000"/>
            </a:ln>
          </a:top>
          <a:bottom>
            <a:ln w="12700" cap="flat">
              <a:solidFill>
                <a:schemeClr val="accent1">
                  <a:hueOff val="-313507"/>
                  <a:satOff val="34334"/>
                  <a:lumOff val="-8266"/>
                  <a:alpha val="62000"/>
                </a:schemeClr>
              </a:solidFill>
              <a:prstDash val="solid"/>
              <a:miter lim="400000"/>
            </a:ln>
          </a:bottom>
          <a:insideH>
            <a:ln w="12700" cap="flat">
              <a:solidFill>
                <a:schemeClr val="accent1">
                  <a:hueOff val="-313507"/>
                  <a:satOff val="34334"/>
                  <a:lumOff val="-8266"/>
                  <a:alpha val="62000"/>
                </a:schemeClr>
              </a:solidFill>
              <a:prstDash val="solid"/>
              <a:miter lim="400000"/>
            </a:ln>
          </a:insideH>
          <a:insideV>
            <a:ln w="12700" cap="flat">
              <a:noFill/>
              <a:miter lim="400000"/>
            </a:ln>
          </a:insideV>
        </a:tcBdr>
        <a:fill>
          <a:solidFill>
            <a:srgbClr val="FFFFFF">
              <a:alpha val="50000"/>
            </a:srgbClr>
          </a:solidFill>
        </a:fill>
      </a:tcStyle>
    </a:wholeTbl>
    <a:band2H>
      <a:tcTxStyle/>
      <a:tcStyle>
        <a:tcBdr/>
        <a:fill>
          <a:solidFill>
            <a:srgbClr val="FEFEE0">
              <a:alpha val="55000"/>
            </a:srgbClr>
          </a:solidFill>
        </a:fill>
      </a:tcStyle>
    </a:band2H>
    <a:firstCol>
      <a:tcTxStyle b="off" i="off">
        <a:font>
          <a:latin typeface="Marker Felt"/>
          <a:ea typeface="Marker Felt"/>
          <a:cs typeface="Marker Felt"/>
        </a:font>
        <a:srgbClr val="45A7DE"/>
      </a:tcTxStyle>
      <a:tcStyle>
        <a:tcBdr>
          <a:left>
            <a:ln w="12700" cap="flat">
              <a:noFill/>
              <a:miter lim="400000"/>
            </a:ln>
          </a:left>
          <a:right>
            <a:ln w="31750" cap="flat">
              <a:solidFill>
                <a:schemeClr val="accent5">
                  <a:hueOff val="61010"/>
                  <a:satOff val="20460"/>
                  <a:lumOff val="-2197"/>
                  <a:alpha val="62000"/>
                </a:schemeClr>
              </a:solidFill>
              <a:prstDash val="solid"/>
              <a:miter lim="400000"/>
            </a:ln>
          </a:right>
          <a:top>
            <a:ln w="12700" cap="flat">
              <a:solidFill>
                <a:schemeClr val="accent1">
                  <a:hueOff val="-313507"/>
                  <a:satOff val="34334"/>
                  <a:lumOff val="-8266"/>
                  <a:alpha val="62000"/>
                </a:schemeClr>
              </a:solidFill>
              <a:prstDash val="solid"/>
              <a:miter lim="400000"/>
            </a:ln>
          </a:top>
          <a:bottom>
            <a:ln w="12700" cap="flat">
              <a:solidFill>
                <a:schemeClr val="accent1">
                  <a:hueOff val="-313507"/>
                  <a:satOff val="34334"/>
                  <a:lumOff val="-8266"/>
                  <a:alpha val="62000"/>
                </a:schemeClr>
              </a:solidFill>
              <a:prstDash val="solid"/>
              <a:miter lim="400000"/>
            </a:ln>
          </a:bottom>
          <a:insideH>
            <a:ln w="12700" cap="flat">
              <a:solidFill>
                <a:schemeClr val="accent1">
                  <a:hueOff val="-313507"/>
                  <a:satOff val="34334"/>
                  <a:lumOff val="-8266"/>
                  <a:alpha val="62000"/>
                </a:schemeClr>
              </a:solidFill>
              <a:prstDash val="solid"/>
              <a:miter lim="400000"/>
            </a:ln>
          </a:insideH>
          <a:insideV>
            <a:ln w="12700" cap="flat">
              <a:noFill/>
              <a:miter lim="400000"/>
            </a:ln>
          </a:insideV>
        </a:tcBdr>
        <a:fill>
          <a:solidFill>
            <a:srgbClr val="FFFFFF">
              <a:alpha val="50000"/>
            </a:srgbClr>
          </a:solidFill>
        </a:fill>
      </a:tcStyle>
    </a:firstCol>
    <a:lastRow>
      <a:tcTxStyle b="off" i="off">
        <a:font>
          <a:latin typeface="Marker Felt"/>
          <a:ea typeface="Marker Felt"/>
          <a:cs typeface="Marker Felt"/>
        </a:font>
        <a:srgbClr val="45A7DE"/>
      </a:tcTxStyle>
      <a:tcStyle>
        <a:tcBdr>
          <a:left>
            <a:ln w="12700" cap="flat">
              <a:noFill/>
              <a:miter lim="400000"/>
            </a:ln>
          </a:left>
          <a:right>
            <a:ln w="12700" cap="flat">
              <a:noFill/>
              <a:miter lim="400000"/>
            </a:ln>
          </a:right>
          <a:top>
            <a:ln w="25400" cap="flat">
              <a:solidFill>
                <a:schemeClr val="accent1">
                  <a:hueOff val="-313507"/>
                  <a:satOff val="34334"/>
                  <a:lumOff val="-8266"/>
                  <a:alpha val="62000"/>
                </a:schemeClr>
              </a:solidFill>
              <a:prstDash val="solid"/>
              <a:miter lim="400000"/>
            </a:ln>
          </a:top>
          <a:bottom>
            <a:ln w="12700" cap="flat">
              <a:noFill/>
              <a:miter lim="400000"/>
            </a:ln>
          </a:bottom>
          <a:insideH>
            <a:ln w="12700" cap="flat">
              <a:solidFill>
                <a:schemeClr val="accent1">
                  <a:hueOff val="-313507"/>
                  <a:satOff val="34334"/>
                  <a:lumOff val="-8266"/>
                  <a:alpha val="62000"/>
                </a:schemeClr>
              </a:solidFill>
              <a:prstDash val="solid"/>
              <a:miter lim="400000"/>
            </a:ln>
          </a:insideH>
          <a:insideV>
            <a:ln w="12700" cap="flat">
              <a:noFill/>
              <a:miter lim="400000"/>
            </a:ln>
          </a:insideV>
        </a:tcBdr>
        <a:fill>
          <a:solidFill>
            <a:srgbClr val="FFFFFF">
              <a:alpha val="50000"/>
            </a:srgbClr>
          </a:solidFill>
        </a:fill>
      </a:tcStyle>
    </a:lastRow>
    <a:firstRow>
      <a:tcTxStyle b="off" i="off">
        <a:font>
          <a:latin typeface="Marker Felt"/>
          <a:ea typeface="Marker Felt"/>
          <a:cs typeface="Marker Felt"/>
        </a:font>
        <a:srgbClr val="45A7DE"/>
      </a:tcTxStyle>
      <a:tcStyle>
        <a:tcBdr>
          <a:left>
            <a:ln w="12700" cap="flat">
              <a:noFill/>
              <a:miter lim="400000"/>
            </a:ln>
          </a:left>
          <a:right>
            <a:ln w="12700" cap="flat">
              <a:noFill/>
              <a:miter lim="400000"/>
            </a:ln>
          </a:right>
          <a:top>
            <a:ln w="12700" cap="flat">
              <a:noFill/>
              <a:miter lim="400000"/>
            </a:ln>
          </a:top>
          <a:bottom>
            <a:ln w="25400" cap="flat">
              <a:solidFill>
                <a:schemeClr val="accent1">
                  <a:hueOff val="-313507"/>
                  <a:satOff val="34334"/>
                  <a:lumOff val="-8266"/>
                  <a:alpha val="62000"/>
                </a:schemeClr>
              </a:solidFill>
              <a:prstDash val="solid"/>
              <a:miter lim="400000"/>
            </a:ln>
          </a:bottom>
          <a:insideH>
            <a:ln w="12700" cap="flat">
              <a:solidFill>
                <a:schemeClr val="accent1">
                  <a:hueOff val="-313507"/>
                  <a:satOff val="34334"/>
                  <a:lumOff val="-8266"/>
                  <a:alpha val="62000"/>
                </a:schemeClr>
              </a:solidFill>
              <a:prstDash val="solid"/>
              <a:miter lim="400000"/>
            </a:ln>
          </a:insideH>
          <a:insideV>
            <a:ln w="12700" cap="flat">
              <a:noFill/>
              <a:miter lim="400000"/>
            </a:ln>
          </a:insideV>
        </a:tcBdr>
        <a:fill>
          <a:solidFill>
            <a:srgbClr val="FFFFFF">
              <a:alpha val="50000"/>
            </a:srgbClr>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86"/>
    <p:restoredTop sz="82625"/>
  </p:normalViewPr>
  <p:slideViewPr>
    <p:cSldViewPr snapToGrid="0" snapToObjects="1">
      <p:cViewPr varScale="1">
        <p:scale>
          <a:sx n="57" d="100"/>
          <a:sy n="57" d="100"/>
        </p:scale>
        <p:origin x="1656" y="168"/>
      </p:cViewPr>
      <p:guideLst>
        <p:guide orient="horz" pos="4297"/>
        <p:guide pos="7657"/>
      </p:guideLst>
    </p:cSldViewPr>
  </p:slideViewPr>
  <p:outlineViewPr>
    <p:cViewPr>
      <p:scale>
        <a:sx n="33" d="100"/>
        <a:sy n="33" d="100"/>
      </p:scale>
      <p:origin x="-24" y="0"/>
    </p:cViewPr>
  </p:outlineViewPr>
  <p:notesTextViewPr>
    <p:cViewPr>
      <p:scale>
        <a:sx n="110" d="100"/>
        <a:sy n="110" d="100"/>
      </p:scale>
      <p:origin x="0" y="0"/>
    </p:cViewPr>
  </p:notesTextViewPr>
  <p:notesViewPr>
    <p:cSldViewPr snapToGrid="0" snapToObjects="1" showGuides="1">
      <p:cViewPr varScale="1">
        <p:scale>
          <a:sx n="121" d="100"/>
          <a:sy n="121" d="100"/>
        </p:scale>
        <p:origin x="386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B4730DC5-0A7A-9B87-F508-D180F78459A3}"/>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GB"/>
          </a:p>
        </p:txBody>
      </p:sp>
      <p:sp>
        <p:nvSpPr>
          <p:cNvPr id="3" name="Дата 2">
            <a:extLst>
              <a:ext uri="{FF2B5EF4-FFF2-40B4-BE49-F238E27FC236}">
                <a16:creationId xmlns:a16="http://schemas.microsoft.com/office/drawing/2014/main" id="{40ECCA7E-F29C-4910-43A9-3EFE4D6F7755}"/>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69E3E40E-96C6-A94A-8A10-AF625C28B80A}" type="datetimeFigureOut">
              <a:rPr lang="en-GB" smtClean="0"/>
              <a:t>19/06/2022</a:t>
            </a:fld>
            <a:endParaRPr lang="en-GB"/>
          </a:p>
        </p:txBody>
      </p:sp>
      <p:sp>
        <p:nvSpPr>
          <p:cNvPr id="4" name="Нижний колонтитул 3">
            <a:extLst>
              <a:ext uri="{FF2B5EF4-FFF2-40B4-BE49-F238E27FC236}">
                <a16:creationId xmlns:a16="http://schemas.microsoft.com/office/drawing/2014/main" id="{0CB15E29-7E4D-091F-D187-05B5600915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Номер слайда 4">
            <a:extLst>
              <a:ext uri="{FF2B5EF4-FFF2-40B4-BE49-F238E27FC236}">
                <a16:creationId xmlns:a16="http://schemas.microsoft.com/office/drawing/2014/main" id="{CAFBAF6A-9AE5-F95B-C69B-5045E86565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143329-0A5B-194D-B87E-3DCBE36C67B0}" type="slidenum">
              <a:rPr lang="en-GB" smtClean="0"/>
              <a:t>‹#›</a:t>
            </a:fld>
            <a:endParaRPr lang="en-GB"/>
          </a:p>
        </p:txBody>
      </p:sp>
    </p:spTree>
    <p:extLst>
      <p:ext uri="{BB962C8B-B14F-4D97-AF65-F5344CB8AC3E}">
        <p14:creationId xmlns:p14="http://schemas.microsoft.com/office/powerpoint/2010/main" val="26132747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381000" y="685800"/>
            <a:ext cx="6096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189" latinLnBrk="0">
      <a:lnSpc>
        <a:spcPct val="117999"/>
      </a:lnSpc>
      <a:defRPr sz="2200">
        <a:latin typeface="+mn-lt"/>
        <a:ea typeface="+mn-ea"/>
        <a:cs typeface="+mn-cs"/>
        <a:sym typeface="Helvetica Neue"/>
      </a:defRPr>
    </a:lvl1pPr>
    <a:lvl2pPr indent="228594" defTabSz="457189" latinLnBrk="0">
      <a:lnSpc>
        <a:spcPct val="117999"/>
      </a:lnSpc>
      <a:defRPr sz="2200">
        <a:latin typeface="+mn-lt"/>
        <a:ea typeface="+mn-ea"/>
        <a:cs typeface="+mn-cs"/>
        <a:sym typeface="Helvetica Neue"/>
      </a:defRPr>
    </a:lvl2pPr>
    <a:lvl3pPr indent="457189" defTabSz="457189" latinLnBrk="0">
      <a:lnSpc>
        <a:spcPct val="117999"/>
      </a:lnSpc>
      <a:defRPr sz="2200">
        <a:latin typeface="+mn-lt"/>
        <a:ea typeface="+mn-ea"/>
        <a:cs typeface="+mn-cs"/>
        <a:sym typeface="Helvetica Neue"/>
      </a:defRPr>
    </a:lvl3pPr>
    <a:lvl4pPr indent="685783" defTabSz="457189" latinLnBrk="0">
      <a:lnSpc>
        <a:spcPct val="117999"/>
      </a:lnSpc>
      <a:defRPr sz="2200">
        <a:latin typeface="+mn-lt"/>
        <a:ea typeface="+mn-ea"/>
        <a:cs typeface="+mn-cs"/>
        <a:sym typeface="Helvetica Neue"/>
      </a:defRPr>
    </a:lvl4pPr>
    <a:lvl5pPr indent="914377" defTabSz="457189" latinLnBrk="0">
      <a:lnSpc>
        <a:spcPct val="117999"/>
      </a:lnSpc>
      <a:defRPr sz="2200">
        <a:latin typeface="+mn-lt"/>
        <a:ea typeface="+mn-ea"/>
        <a:cs typeface="+mn-cs"/>
        <a:sym typeface="Helvetica Neue"/>
      </a:defRPr>
    </a:lvl5pPr>
    <a:lvl6pPr indent="1142971" defTabSz="457189" latinLnBrk="0">
      <a:lnSpc>
        <a:spcPct val="117999"/>
      </a:lnSpc>
      <a:defRPr sz="2200">
        <a:latin typeface="+mn-lt"/>
        <a:ea typeface="+mn-ea"/>
        <a:cs typeface="+mn-cs"/>
        <a:sym typeface="Helvetica Neue"/>
      </a:defRPr>
    </a:lvl6pPr>
    <a:lvl7pPr indent="1371566" defTabSz="457189" latinLnBrk="0">
      <a:lnSpc>
        <a:spcPct val="117999"/>
      </a:lnSpc>
      <a:defRPr sz="2200">
        <a:latin typeface="+mn-lt"/>
        <a:ea typeface="+mn-ea"/>
        <a:cs typeface="+mn-cs"/>
        <a:sym typeface="Helvetica Neue"/>
      </a:defRPr>
    </a:lvl7pPr>
    <a:lvl8pPr indent="1600160" defTabSz="457189" latinLnBrk="0">
      <a:lnSpc>
        <a:spcPct val="117999"/>
      </a:lnSpc>
      <a:defRPr sz="2200">
        <a:latin typeface="+mn-lt"/>
        <a:ea typeface="+mn-ea"/>
        <a:cs typeface="+mn-cs"/>
        <a:sym typeface="Helvetica Neue"/>
      </a:defRPr>
    </a:lvl8pPr>
    <a:lvl9pPr indent="1828754" defTabSz="457189"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xfrm>
            <a:off x="381000" y="685800"/>
            <a:ext cx="6096000" cy="3429000"/>
          </a:xfrm>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r>
              <a:rPr lang="ru-RU" dirty="0"/>
              <a:t>Добрый день,</a:t>
            </a:r>
            <a:r>
              <a:rPr lang="en-US" dirty="0"/>
              <a:t> </a:t>
            </a:r>
            <a:r>
              <a:rPr lang="ru-RU" dirty="0"/>
              <a:t>уважаемая Государственная аттестационная </a:t>
            </a:r>
            <a:r>
              <a:rPr dirty="0" err="1"/>
              <a:t>комисси</a:t>
            </a:r>
            <a:r>
              <a:rPr lang="ru-RU" dirty="0"/>
              <a:t>я! </a:t>
            </a:r>
            <a:r>
              <a:rPr dirty="0" err="1"/>
              <a:t>Вашему</a:t>
            </a:r>
            <a:r>
              <a:rPr dirty="0"/>
              <a:t> </a:t>
            </a:r>
            <a:r>
              <a:rPr dirty="0" err="1"/>
              <a:t>вниманию</a:t>
            </a:r>
            <a:r>
              <a:rPr dirty="0"/>
              <a:t> </a:t>
            </a:r>
            <a:r>
              <a:rPr dirty="0" err="1"/>
              <a:t>представляется</a:t>
            </a:r>
            <a:r>
              <a:rPr dirty="0"/>
              <a:t> </a:t>
            </a:r>
            <a:r>
              <a:rPr lang="ru-RU" dirty="0"/>
              <a:t>выпускная квалификационная</a:t>
            </a:r>
            <a:r>
              <a:rPr dirty="0"/>
              <a:t> </a:t>
            </a:r>
            <a:r>
              <a:rPr dirty="0" err="1"/>
              <a:t>работа</a:t>
            </a:r>
            <a:r>
              <a:rPr dirty="0"/>
              <a:t> </a:t>
            </a:r>
            <a:r>
              <a:rPr dirty="0" err="1"/>
              <a:t>на</a:t>
            </a:r>
            <a:r>
              <a:rPr dirty="0"/>
              <a:t> </a:t>
            </a:r>
            <a:r>
              <a:rPr dirty="0" err="1"/>
              <a:t>тему</a:t>
            </a:r>
            <a:r>
              <a:rPr dirty="0"/>
              <a:t> </a:t>
            </a:r>
            <a:r>
              <a:rPr lang="ru-RU" dirty="0"/>
              <a:t>"Система распознавания жестов на видеопоследовательности для реализации интерфейсов человеко-машинного взаимодействия». Работу выполнил студент группы ИУ1-81Б Юдаков Дмитрий.</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pPr marL="0" marR="0" lvl="0" indent="0" defTabSz="457189" eaLnBrk="1" fontAlgn="auto" latinLnBrk="0" hangingPunct="1">
              <a:lnSpc>
                <a:spcPct val="117999"/>
              </a:lnSpc>
              <a:spcBef>
                <a:spcPts val="0"/>
              </a:spcBef>
              <a:spcAft>
                <a:spcPts val="0"/>
              </a:spcAft>
              <a:buClrTx/>
              <a:buSzTx/>
              <a:buFontTx/>
              <a:buNone/>
              <a:tabLst/>
              <a:defRPr/>
            </a:pPr>
            <a:r>
              <a:rPr lang="ru-RU" dirty="0"/>
              <a:t>В качестве инструментов для разработки моделей нейросетей и их обучения были выбраны язык программирования </a:t>
            </a:r>
            <a:r>
              <a:rPr lang="en-US" dirty="0"/>
              <a:t>Python </a:t>
            </a:r>
            <a:r>
              <a:rPr lang="ru-RU" dirty="0"/>
              <a:t>версии </a:t>
            </a:r>
            <a:r>
              <a:rPr lang="en-US" dirty="0"/>
              <a:t>3.9</a:t>
            </a:r>
            <a:r>
              <a:rPr lang="ru-RU" dirty="0"/>
              <a:t>, обладающий большим объёмом функций машинного обучения, и библиотека </a:t>
            </a:r>
            <a:r>
              <a:rPr lang="en-US" dirty="0"/>
              <a:t>TensorFlow </a:t>
            </a:r>
            <a:r>
              <a:rPr lang="ru-RU" dirty="0"/>
              <a:t>второй версии, позволяющая быстрее и качественнее других производить обучение и его мониторинг. </a:t>
            </a:r>
          </a:p>
          <a:p>
            <a:pPr marL="0" marR="0" lvl="0" indent="0" defTabSz="457189" eaLnBrk="1" fontAlgn="auto" latinLnBrk="0" hangingPunct="1">
              <a:lnSpc>
                <a:spcPct val="117999"/>
              </a:lnSpc>
              <a:spcBef>
                <a:spcPts val="0"/>
              </a:spcBef>
              <a:spcAft>
                <a:spcPts val="0"/>
              </a:spcAft>
              <a:buClrTx/>
              <a:buSzTx/>
              <a:buFontTx/>
              <a:buNone/>
              <a:tabLst/>
              <a:defRPr/>
            </a:pPr>
            <a:r>
              <a:rPr lang="ru-RU" dirty="0"/>
              <a:t>Процесс обучения нейронной сети представлен на слайде, за 97 эпох были получены значения точности и потерь</a:t>
            </a:r>
            <a:r>
              <a:rPr lang="en-US" dirty="0"/>
              <a:t> 0,97 </a:t>
            </a:r>
            <a:r>
              <a:rPr lang="ru-RU" dirty="0"/>
              <a:t>и </a:t>
            </a:r>
            <a:r>
              <a:rPr lang="en-US" dirty="0"/>
              <a:t>0,14 </a:t>
            </a:r>
            <a:r>
              <a:rPr lang="ru-RU" dirty="0"/>
              <a:t>соответственно.</a:t>
            </a:r>
          </a:p>
        </p:txBody>
      </p:sp>
    </p:spTree>
    <p:extLst>
      <p:ext uri="{BB962C8B-B14F-4D97-AF65-F5344CB8AC3E}">
        <p14:creationId xmlns:p14="http://schemas.microsoft.com/office/powerpoint/2010/main" val="3321595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pPr marL="0" marR="0" lvl="0" indent="0" defTabSz="457189" eaLnBrk="1" fontAlgn="auto" latinLnBrk="0" hangingPunct="1">
              <a:lnSpc>
                <a:spcPct val="117999"/>
              </a:lnSpc>
              <a:spcBef>
                <a:spcPts val="0"/>
              </a:spcBef>
              <a:spcAft>
                <a:spcPts val="0"/>
              </a:spcAft>
              <a:buClrTx/>
              <a:buSzTx/>
              <a:buFontTx/>
              <a:buNone/>
              <a:tabLst/>
              <a:defRPr/>
            </a:pPr>
            <a:r>
              <a:rPr lang="ru-RU" dirty="0"/>
              <a:t>Поскольку для реального взаимодействия человека и машины трёх типов жестов может быть недостаточно, то было решено расширить модель </a:t>
            </a:r>
            <a:r>
              <a:rPr lang="ru-RU" dirty="0" err="1"/>
              <a:t>бОльшим</a:t>
            </a:r>
            <a:r>
              <a:rPr lang="ru-RU" dirty="0"/>
              <a:t> количеством классов. Для расширения модели распознавания статических жестов была взят набор данных</a:t>
            </a:r>
            <a:r>
              <a:rPr lang="en-US" dirty="0"/>
              <a:t> HANDS</a:t>
            </a:r>
            <a:r>
              <a:rPr lang="ru-RU" dirty="0"/>
              <a:t>, содержащий 13 жестов, выполненных левой и правой рукой, и нейронная сеть с улучшенной архитектурой, содержащей </a:t>
            </a:r>
            <a:r>
              <a:rPr lang="ru-RU" dirty="0" err="1"/>
              <a:t>бОльшее</a:t>
            </a:r>
            <a:r>
              <a:rPr lang="ru-RU" dirty="0"/>
              <a:t> количество скрытых слоёв и нейронов в них.</a:t>
            </a:r>
          </a:p>
        </p:txBody>
      </p:sp>
    </p:spTree>
    <p:extLst>
      <p:ext uri="{BB962C8B-B14F-4D97-AF65-F5344CB8AC3E}">
        <p14:creationId xmlns:p14="http://schemas.microsoft.com/office/powerpoint/2010/main" val="3865158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pPr marL="0" marR="0" lvl="0" indent="0" defTabSz="457189" eaLnBrk="1" fontAlgn="auto" latinLnBrk="0" hangingPunct="1">
              <a:lnSpc>
                <a:spcPct val="117999"/>
              </a:lnSpc>
              <a:spcBef>
                <a:spcPts val="0"/>
              </a:spcBef>
              <a:spcAft>
                <a:spcPts val="0"/>
              </a:spcAft>
              <a:buClrTx/>
              <a:buSzTx/>
              <a:buFontTx/>
              <a:buNone/>
              <a:tabLst/>
              <a:defRPr/>
            </a:pPr>
            <a:r>
              <a:rPr lang="ru-RU" dirty="0"/>
              <a:t>Процесс обучения расширенной модели представлен на слайде, за 78 эпох точность и потери на тестовой выборке составили </a:t>
            </a:r>
            <a:r>
              <a:rPr lang="en-US" dirty="0"/>
              <a:t>0,99 </a:t>
            </a:r>
            <a:r>
              <a:rPr lang="ru-RU" dirty="0"/>
              <a:t>и</a:t>
            </a:r>
            <a:r>
              <a:rPr lang="en-US" dirty="0"/>
              <a:t> 0,03</a:t>
            </a:r>
            <a:r>
              <a:rPr lang="ru-RU" dirty="0"/>
              <a:t> соответственно. На основе показателей метрик были выделены две пары жестов, определяемых ключевыми точками одинаково, но на деле являющихся разными. Это говорит о том, что в работе модели жесты в каждой из пар не могут использоваться вместе.</a:t>
            </a:r>
          </a:p>
          <a:p>
            <a:pPr marL="0" marR="0" lvl="0" indent="0" defTabSz="457189" eaLnBrk="1" fontAlgn="auto" latinLnBrk="0" hangingPunct="1">
              <a:lnSpc>
                <a:spcPct val="117999"/>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1633186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pPr marL="0" marR="0" lvl="0" indent="0" defTabSz="457189" eaLnBrk="1" fontAlgn="auto" latinLnBrk="0" hangingPunct="1">
              <a:lnSpc>
                <a:spcPct val="117999"/>
              </a:lnSpc>
              <a:spcBef>
                <a:spcPts val="0"/>
              </a:spcBef>
              <a:spcAft>
                <a:spcPts val="0"/>
              </a:spcAft>
              <a:buClrTx/>
              <a:buSzTx/>
              <a:buFontTx/>
              <a:buNone/>
              <a:tabLst/>
              <a:defRPr/>
            </a:pPr>
            <a:r>
              <a:rPr lang="ru-RU" dirty="0"/>
              <a:t>Для подготовки к обучению модели распознавания динамических жестов каждую запись требуется привести к одному общему размеру, поскольку динамический жест является последовательностью координат различной длины. В данном случае каждая запись дополняется нулями справа до максимального размера среди всех записей.</a:t>
            </a:r>
          </a:p>
          <a:p>
            <a:pPr marL="0" marR="0" lvl="0" indent="0" defTabSz="457189" eaLnBrk="1" fontAlgn="auto" latinLnBrk="0" hangingPunct="1">
              <a:lnSpc>
                <a:spcPct val="117999"/>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101598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lang="ru-RU" dirty="0"/>
              <a:t>Так как динамический жест является последовательностью, то в архитектуре нейросети распознавания динамических жестов используется слой</a:t>
            </a:r>
            <a:r>
              <a:rPr lang="en-US" dirty="0"/>
              <a:t> LSTM</a:t>
            </a:r>
            <a:r>
              <a:rPr lang="ru-RU" dirty="0"/>
              <a:t>. После окончания процесса обучения, представленного на слайде, за 100 эпох общая точность и потери на тестовой выборке составили </a:t>
            </a:r>
            <a:r>
              <a:rPr lang="en-US" dirty="0"/>
              <a:t>0,99 </a:t>
            </a:r>
            <a:r>
              <a:rPr lang="ru-RU" dirty="0"/>
              <a:t>и </a:t>
            </a:r>
            <a:r>
              <a:rPr lang="en-US" dirty="0"/>
              <a:t>0,02 </a:t>
            </a:r>
            <a:r>
              <a:rPr lang="ru-RU" dirty="0"/>
              <a:t>соответственно.</a:t>
            </a:r>
            <a:endParaRPr dirty="0"/>
          </a:p>
        </p:txBody>
      </p:sp>
    </p:spTree>
    <p:extLst>
      <p:ext uri="{BB962C8B-B14F-4D97-AF65-F5344CB8AC3E}">
        <p14:creationId xmlns:p14="http://schemas.microsoft.com/office/powerpoint/2010/main" val="3635555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lang="ru-RU" dirty="0"/>
              <a:t>В качестве практического применения интерфейса и тестирования системы распознавания жестов была разработана система управления курсором мыши. В этой системе курсор мыши привязан к расположению точки на указательном пальце, а жесты 2 и 3 являются левой и правой кнопкой мыши соответственно. В результате тестирования были выявлены ряд недостатков и предложены пути их решения.</a:t>
            </a:r>
          </a:p>
          <a:p>
            <a:endParaRPr dirty="0"/>
          </a:p>
        </p:txBody>
      </p:sp>
    </p:spTree>
    <p:extLst>
      <p:ext uri="{BB962C8B-B14F-4D97-AF65-F5344CB8AC3E}">
        <p14:creationId xmlns:p14="http://schemas.microsoft.com/office/powerpoint/2010/main" val="2057416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lang="ru-RU" dirty="0"/>
              <a:t>В результате работы была разработана система детектирования и идентификации кисти и классификации динамических и статических жестов с использованием искусственных нейронных сетей. Был сделан обзор существующих подходов распознавания жестов, проведено их сравнение, выделены особенности. Подробно описаны методы детектирования кисти человека и методы последующей идентификации жеста. Разработана и реализована система распознавания жестов. Проведён анализ разработанной системы, выявлены недостатки и описаны пути их устранения.</a:t>
            </a:r>
            <a:endParaRPr dirty="0"/>
          </a:p>
        </p:txBody>
      </p:sp>
    </p:spTree>
    <p:extLst>
      <p:ext uri="{BB962C8B-B14F-4D97-AF65-F5344CB8AC3E}">
        <p14:creationId xmlns:p14="http://schemas.microsoft.com/office/powerpoint/2010/main" val="849012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lang="ru-RU" sz="2200" dirty="0">
                <a:effectLst/>
                <a:latin typeface="+mn-lt"/>
                <a:ea typeface="+mn-ea"/>
                <a:cs typeface="+mn-cs"/>
                <a:sym typeface="Helvetica Neue"/>
              </a:rPr>
              <a:t>Доклад окончен, спасибо за внимание! </a:t>
            </a:r>
          </a:p>
        </p:txBody>
      </p:sp>
    </p:spTree>
    <p:extLst>
      <p:ext uri="{BB962C8B-B14F-4D97-AF65-F5344CB8AC3E}">
        <p14:creationId xmlns:p14="http://schemas.microsoft.com/office/powerpoint/2010/main" val="2370616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xfrm>
            <a:off x="381000" y="685800"/>
            <a:ext cx="6096000" cy="3429000"/>
          </a:xfrm>
          <a:prstGeom prst="rect">
            <a:avLst/>
          </a:prstGeom>
        </p:spPr>
        <p:txBody>
          <a:bodyPr/>
          <a:lstStyle/>
          <a:p>
            <a:endParaRPr/>
          </a:p>
        </p:txBody>
      </p:sp>
      <p:sp>
        <p:nvSpPr>
          <p:cNvPr id="151" name="Shape 151"/>
          <p:cNvSpPr>
            <a:spLocks noGrp="1"/>
          </p:cNvSpPr>
          <p:nvPr>
            <p:ph type="body" sz="quarter" idx="1"/>
          </p:nvPr>
        </p:nvSpPr>
        <p:spPr>
          <a:prstGeom prst="rect">
            <a:avLst/>
          </a:prstGeom>
        </p:spPr>
        <p:txBody>
          <a:bodyPr/>
          <a:lstStyle/>
          <a:p>
            <a:pPr marL="0" marR="0" lvl="0" indent="0" defTabSz="457189" eaLnBrk="1" fontAlgn="auto" latinLnBrk="0" hangingPunct="1">
              <a:lnSpc>
                <a:spcPct val="117999"/>
              </a:lnSpc>
              <a:spcBef>
                <a:spcPts val="0"/>
              </a:spcBef>
              <a:spcAft>
                <a:spcPts val="0"/>
              </a:spcAft>
              <a:buClrTx/>
              <a:buSzTx/>
              <a:buFontTx/>
              <a:buNone/>
              <a:tabLst/>
              <a:defRPr/>
            </a:pPr>
            <a:r>
              <a:rPr lang="ru-RU" dirty="0"/>
              <a:t>В последнее время концепция взаимодействия между людьми и роботизированными машинами вызвала множество научных интересов. Разработка каналов связи и создание структурированных способов общения даст возможность сформировать человеко-машинную команду, компенсирующую недостатки каждого субъекта по отдельности, что позволит сохранить рабочие места, освободить людей от физически тяжелых задач и повысить общую эффективность. Одним из актуальных и развивающихся способов человеко-машинного взаимодействия является взаимодействие на основе жестов.</a:t>
            </a:r>
          </a:p>
          <a:p>
            <a:pPr marL="0" marR="0" lvl="0" indent="0" defTabSz="457189" eaLnBrk="1" fontAlgn="auto" latinLnBrk="0" hangingPunct="1">
              <a:lnSpc>
                <a:spcPct val="117999"/>
              </a:lnSpc>
              <a:spcBef>
                <a:spcPts val="0"/>
              </a:spcBef>
              <a:spcAft>
                <a:spcPts val="0"/>
              </a:spcAft>
              <a:buClrTx/>
              <a:buSzTx/>
              <a:buFontTx/>
              <a:buNone/>
              <a:tabLst/>
              <a:defRPr/>
            </a:pPr>
            <a:endParaRPr lang="ru-RU" dirty="0"/>
          </a:p>
          <a:p>
            <a:pPr marL="0" marR="0" lvl="0" indent="0" defTabSz="457189" eaLnBrk="1" fontAlgn="auto" latinLnBrk="0" hangingPunct="1">
              <a:lnSpc>
                <a:spcPct val="117999"/>
              </a:lnSpc>
              <a:spcBef>
                <a:spcPts val="0"/>
              </a:spcBef>
              <a:spcAft>
                <a:spcPts val="0"/>
              </a:spcAft>
              <a:buClrTx/>
              <a:buSzTx/>
              <a:buFontTx/>
              <a:buNone/>
              <a:tabLst/>
              <a:defRPr/>
            </a:pPr>
            <a:r>
              <a:rPr lang="ru-RU" sz="2200" dirty="0">
                <a:effectLst/>
                <a:latin typeface="+mn-lt"/>
                <a:ea typeface="+mn-ea"/>
                <a:cs typeface="+mn-cs"/>
                <a:sym typeface="Helvetica Neue"/>
              </a:rPr>
              <a:t>---------------------------------------------------</a:t>
            </a:r>
          </a:p>
          <a:p>
            <a:pPr marL="0" marR="0" lvl="0" indent="0" defTabSz="457189" eaLnBrk="1" fontAlgn="auto" latinLnBrk="0" hangingPunct="1">
              <a:lnSpc>
                <a:spcPct val="117999"/>
              </a:lnSpc>
              <a:spcBef>
                <a:spcPts val="0"/>
              </a:spcBef>
              <a:spcAft>
                <a:spcPts val="0"/>
              </a:spcAft>
              <a:buClrTx/>
              <a:buSzTx/>
              <a:buFontTx/>
              <a:buNone/>
              <a:tabLst/>
              <a:defRPr/>
            </a:pPr>
            <a:r>
              <a:rPr lang="ru-RU" sz="2200" dirty="0">
                <a:effectLst/>
                <a:latin typeface="+mn-lt"/>
                <a:ea typeface="+mn-ea"/>
                <a:cs typeface="+mn-cs"/>
                <a:sym typeface="Helvetica Neue"/>
              </a:rPr>
              <a:t>Человеко-машинное </a:t>
            </a:r>
            <a:r>
              <a:rPr lang="ru-RU" sz="2200" dirty="0" err="1">
                <a:effectLst/>
                <a:latin typeface="+mn-lt"/>
                <a:ea typeface="+mn-ea"/>
                <a:cs typeface="+mn-cs"/>
                <a:sym typeface="Helvetica Neue"/>
              </a:rPr>
              <a:t>взаимодействие</a:t>
            </a:r>
            <a:r>
              <a:rPr lang="ru-RU" sz="2200" dirty="0">
                <a:effectLst/>
                <a:latin typeface="+mn-lt"/>
                <a:ea typeface="+mn-ea"/>
                <a:cs typeface="+mn-cs"/>
                <a:sym typeface="Helvetica Neue"/>
              </a:rPr>
              <a:t> </a:t>
            </a:r>
            <a:r>
              <a:rPr lang="en" sz="2200" dirty="0">
                <a:effectLst/>
                <a:latin typeface="+mn-lt"/>
                <a:ea typeface="+mn-ea"/>
                <a:cs typeface="+mn-cs"/>
                <a:sym typeface="Helvetica Neue"/>
              </a:rPr>
              <a:t>– </a:t>
            </a:r>
            <a:r>
              <a:rPr lang="ru-RU" sz="2200" dirty="0">
                <a:effectLst/>
                <a:latin typeface="+mn-lt"/>
                <a:ea typeface="+mn-ea"/>
                <a:cs typeface="+mn-cs"/>
                <a:sym typeface="Helvetica Neue"/>
              </a:rPr>
              <a:t>это междисциплинарное научное направление, изучающее </a:t>
            </a:r>
            <a:r>
              <a:rPr lang="ru-RU" sz="2200" dirty="0" err="1">
                <a:effectLst/>
                <a:latin typeface="+mn-lt"/>
                <a:ea typeface="+mn-ea"/>
                <a:cs typeface="+mn-cs"/>
                <a:sym typeface="Helvetica Neue"/>
              </a:rPr>
              <a:t>взаимодействие</a:t>
            </a:r>
            <a:r>
              <a:rPr lang="ru-RU" sz="2200" dirty="0">
                <a:effectLst/>
                <a:latin typeface="+mn-lt"/>
                <a:ea typeface="+mn-ea"/>
                <a:cs typeface="+mn-cs"/>
                <a:sym typeface="Helvetica Neue"/>
              </a:rPr>
              <a:t> между людьми и машинами. Предметом</a:t>
            </a:r>
            <a:r>
              <a:rPr lang="en" sz="2200" dirty="0">
                <a:effectLst/>
                <a:latin typeface="+mn-lt"/>
                <a:ea typeface="+mn-ea"/>
                <a:cs typeface="+mn-cs"/>
                <a:sym typeface="Helvetica Neue"/>
              </a:rPr>
              <a:t> </a:t>
            </a:r>
            <a:r>
              <a:rPr lang="ru-RU" sz="2200" dirty="0">
                <a:effectLst/>
                <a:latin typeface="+mn-lt"/>
                <a:ea typeface="+mn-ea"/>
                <a:cs typeface="+mn-cs"/>
                <a:sym typeface="Helvetica Neue"/>
              </a:rPr>
              <a:t>является изучение, планирование и разработка методов </a:t>
            </a:r>
            <a:r>
              <a:rPr lang="ru-RU" sz="2200" dirty="0" err="1">
                <a:effectLst/>
                <a:latin typeface="+mn-lt"/>
                <a:ea typeface="+mn-ea"/>
                <a:cs typeface="+mn-cs"/>
                <a:sym typeface="Helvetica Neue"/>
              </a:rPr>
              <a:t>взаимодействия</a:t>
            </a:r>
            <a:r>
              <a:rPr lang="ru-RU" sz="2200" dirty="0">
                <a:effectLst/>
                <a:latin typeface="+mn-lt"/>
                <a:ea typeface="+mn-ea"/>
                <a:cs typeface="+mn-cs"/>
                <a:sym typeface="Helvetica Neue"/>
              </a:rPr>
              <a:t> человека с </a:t>
            </a:r>
            <a:r>
              <a:rPr lang="ru-RU" sz="2200" dirty="0" err="1">
                <a:effectLst/>
                <a:latin typeface="+mn-lt"/>
                <a:ea typeface="+mn-ea"/>
                <a:cs typeface="+mn-cs"/>
                <a:sym typeface="Helvetica Neue"/>
              </a:rPr>
              <a:t>машинои</a:t>
            </a:r>
            <a:r>
              <a:rPr lang="ru-RU" sz="2200" dirty="0">
                <a:effectLst/>
                <a:latin typeface="+mn-lt"/>
                <a:ea typeface="+mn-ea"/>
                <a:cs typeface="+mn-cs"/>
                <a:sym typeface="Helvetica Neue"/>
              </a:rPr>
              <a:t>̆, где в роли машины может выступать </a:t>
            </a:r>
            <a:r>
              <a:rPr lang="ru-RU" sz="2200" dirty="0" err="1">
                <a:effectLst/>
                <a:latin typeface="+mn-lt"/>
                <a:ea typeface="+mn-ea"/>
                <a:cs typeface="+mn-cs"/>
                <a:sym typeface="Helvetica Neue"/>
              </a:rPr>
              <a:t>персональныи</a:t>
            </a:r>
            <a:r>
              <a:rPr lang="ru-RU" sz="2200" dirty="0">
                <a:effectLst/>
                <a:latin typeface="+mn-lt"/>
                <a:ea typeface="+mn-ea"/>
                <a:cs typeface="+mn-cs"/>
                <a:sym typeface="Helvetica Neue"/>
              </a:rPr>
              <a:t>̆ компьютер, компьютерная система больших масштабов, система управления процессами и т.д. Под </a:t>
            </a:r>
            <a:r>
              <a:rPr lang="ru-RU" sz="2200" dirty="0" err="1">
                <a:effectLst/>
                <a:latin typeface="+mn-lt"/>
                <a:ea typeface="+mn-ea"/>
                <a:cs typeface="+mn-cs"/>
                <a:sym typeface="Helvetica Neue"/>
              </a:rPr>
              <a:t>взаимодействием</a:t>
            </a:r>
            <a:r>
              <a:rPr lang="ru-RU" sz="2200" dirty="0">
                <a:effectLst/>
                <a:latin typeface="+mn-lt"/>
                <a:ea typeface="+mn-ea"/>
                <a:cs typeface="+mn-cs"/>
                <a:sym typeface="Helvetica Neue"/>
              </a:rPr>
              <a:t> понимается любая коммуникация между человеком и </a:t>
            </a:r>
            <a:r>
              <a:rPr lang="ru-RU" sz="2200" dirty="0" err="1">
                <a:effectLst/>
                <a:latin typeface="+mn-lt"/>
                <a:ea typeface="+mn-ea"/>
                <a:cs typeface="+mn-cs"/>
                <a:sym typeface="Helvetica Neue"/>
              </a:rPr>
              <a:t>машинои</a:t>
            </a:r>
            <a:r>
              <a:rPr lang="ru-RU" sz="2200" dirty="0">
                <a:effectLst/>
                <a:latin typeface="+mn-lt"/>
                <a:ea typeface="+mn-ea"/>
                <a:cs typeface="+mn-cs"/>
                <a:sym typeface="Helvetica Neue"/>
              </a:rPr>
              <a:t>̆. </a:t>
            </a:r>
            <a:endParaRPr lang="ru-RU" dirty="0"/>
          </a:p>
          <a:p>
            <a:pPr marL="0" marR="0" lvl="0" indent="0" defTabSz="457189" eaLnBrk="1" fontAlgn="auto" latinLnBrk="0" hangingPunct="1">
              <a:lnSpc>
                <a:spcPct val="117999"/>
              </a:lnSpc>
              <a:spcBef>
                <a:spcPts val="0"/>
              </a:spcBef>
              <a:spcAft>
                <a:spcPts val="0"/>
              </a:spcAft>
              <a:buClrTx/>
              <a:buSzTx/>
              <a:buFontTx/>
              <a:buNone/>
              <a:tabLst/>
              <a:defRPr/>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xfrm>
            <a:off x="381000" y="685800"/>
            <a:ext cx="6096000" cy="3429000"/>
          </a:xfrm>
          <a:prstGeom prst="rect">
            <a:avLst/>
          </a:prstGeom>
        </p:spPr>
        <p:txBody>
          <a:bodyPr/>
          <a:lstStyle/>
          <a:p>
            <a:endParaRPr/>
          </a:p>
        </p:txBody>
      </p:sp>
      <p:sp>
        <p:nvSpPr>
          <p:cNvPr id="134" name="Shape 134"/>
          <p:cNvSpPr>
            <a:spLocks noGrp="1"/>
          </p:cNvSpPr>
          <p:nvPr>
            <p:ph type="body" sz="quarter" idx="1"/>
          </p:nvPr>
        </p:nvSpPr>
        <p:spPr>
          <a:prstGeom prst="rect">
            <a:avLst/>
          </a:prstGeom>
        </p:spPr>
        <p:txBody>
          <a:bodyPr/>
          <a:lstStyle/>
          <a:p>
            <a:r>
              <a:rPr lang="ru-RU" dirty="0"/>
              <a:t>Целью работы является разработка и реализация системы детектирования кисти, идентификации и классификации жеста. В соответствии с поставленной целью необходимо решить следующие задачи: сделать обзор существующих подходов и средств для распознавания жестов, провести их сравнение, выделить особенности,   подробно описать методы детектирования кисти человека и методы последующей идентификации жеста,   разработать и реализовать систему распознавания жестов, провести её анализ, выявить недостатки, описать пути их устранения.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381000" y="685800"/>
            <a:ext cx="6096000" cy="3429000"/>
          </a:xfrm>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pPr marL="0" marR="0" lvl="0" indent="0" defTabSz="457189" eaLnBrk="1" fontAlgn="auto" latinLnBrk="0" hangingPunct="1">
              <a:lnSpc>
                <a:spcPct val="117999"/>
              </a:lnSpc>
              <a:spcBef>
                <a:spcPts val="0"/>
              </a:spcBef>
              <a:spcAft>
                <a:spcPts val="0"/>
              </a:spcAft>
              <a:buClrTx/>
              <a:buSzTx/>
              <a:buFontTx/>
              <a:buNone/>
              <a:tabLst/>
              <a:defRPr/>
            </a:pPr>
            <a:r>
              <a:rPr lang="ru-RU" sz="2200" dirty="0">
                <a:effectLst/>
                <a:latin typeface="+mn-lt"/>
                <a:ea typeface="+mn-ea"/>
                <a:cs typeface="+mn-cs"/>
                <a:sym typeface="Helvetica Neue"/>
              </a:rPr>
              <a:t>Общая модель человеко-машинного взаимодействия на основе распознавания жестов, исследованная на основе упрощённой модели обработки информации, содержит четыре основных этапов -- </a:t>
            </a:r>
            <a:r>
              <a:rPr lang="ru-RU" dirty="0"/>
              <a:t>это сбор данных с датчиков, идентификация жеста, отслеживание жеста, классификация жестов и отображение жеста. Каждый этап может быть реализован с помощью нескольких технологий, имеющих свои недостатки и преимущества.</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lang="ru-RU" dirty="0"/>
              <a:t>Одним из самых активно развивающихся направлений в настоящее время является машинное обучение и искусственные нейронные сети. Нейросетям уже нашли множество применений в самых разных областях науки и техники, не исключение и использование нейросетей в распознавании жестов. </a:t>
            </a:r>
          </a:p>
          <a:p>
            <a:r>
              <a:rPr lang="ru-RU" dirty="0"/>
              <a:t>Две архитектуры сетей (представленные на слайде), а именно </a:t>
            </a:r>
            <a:r>
              <a:rPr lang="ru-RU" dirty="0" err="1"/>
              <a:t>свёрточная</a:t>
            </a:r>
            <a:r>
              <a:rPr lang="ru-RU" dirty="0"/>
              <a:t> нейронная сеть и рекуррентная нейронная сеть с её улучшением -- </a:t>
            </a:r>
            <a:r>
              <a:rPr lang="en-US" dirty="0"/>
              <a:t>LSTM</a:t>
            </a:r>
            <a:r>
              <a:rPr lang="ru-RU" dirty="0"/>
              <a:t>, позволяют эффективно работать с изображениями и с последовательностями соответственно.</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lang="ru-RU" dirty="0"/>
              <a:t>Одним из подходов в задаче определения кисти на изображении и положения ключевых точек является подход </a:t>
            </a:r>
            <a:r>
              <a:rPr lang="en-US" dirty="0" err="1"/>
              <a:t>MediaPipe</a:t>
            </a:r>
            <a:r>
              <a:rPr lang="en-US" dirty="0"/>
              <a:t> Hands</a:t>
            </a:r>
            <a:r>
              <a:rPr lang="ru-RU" dirty="0"/>
              <a:t>. Для его реализации используется </a:t>
            </a:r>
            <a:r>
              <a:rPr lang="ru-RU" dirty="0" err="1"/>
              <a:t>нейросетевой</a:t>
            </a:r>
            <a:r>
              <a:rPr lang="ru-RU" dirty="0"/>
              <a:t> </a:t>
            </a:r>
            <a:r>
              <a:rPr lang="en-US" dirty="0"/>
              <a:t>Single Shot </a:t>
            </a:r>
            <a:r>
              <a:rPr lang="ru-RU" dirty="0"/>
              <a:t>детектор, обладающий хорошим соотношением скорости и точности работы. Поскольку обнаружение всей кисти вместе с пальцами является достаточно сложной задачей из-за множества количества её конфигураций, то для определения начального положения рук была разработана модель </a:t>
            </a:r>
            <a:r>
              <a:rPr lang="en-US" dirty="0"/>
              <a:t>SSD</a:t>
            </a:r>
            <a:r>
              <a:rPr lang="ru-RU" dirty="0"/>
              <a:t>, оптимизированная для использования в реальном времени за счёт обучения обнаружения лишь ладоней. Так же этот подход позволяет определять 21 ключевую точку на кисти руки с помощью регрессии. С учётом всех оптимизаций точность обнаружения ладони составляет 95,7 процента.</a:t>
            </a:r>
          </a:p>
        </p:txBody>
      </p:sp>
    </p:spTree>
    <p:extLst>
      <p:ext uri="{BB962C8B-B14F-4D97-AF65-F5344CB8AC3E}">
        <p14:creationId xmlns:p14="http://schemas.microsoft.com/office/powerpoint/2010/main" val="3227194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lang="ru-RU" sz="2200" dirty="0">
                <a:effectLst/>
                <a:latin typeface="+mn-lt"/>
                <a:ea typeface="+mn-ea"/>
                <a:cs typeface="+mn-cs"/>
                <a:sym typeface="Helvetica Neue"/>
              </a:rPr>
              <a:t>Для разработки интерфейса человеко-машинного взаимодействия необходимо привести схему системы распознавания жестов. Итак, изображение, считанное одиночной камерой, поступает на вход детектора, определяющего существование кисти на изображении и её положение. Затем, на выделенном изображении кисти производится поиск ключевых точек с помощью нейросети регрессии. При удачном определении расположения всех ключевых точек, их массив сохраняется в буфер и одновременно с этим поступает на вход нейросети классификации статических жестов. После наполнения буфера массивы точек поступают на вход нейросети классификации динамических жестов. Фильтр, присутствующий на выходах нейросетей, пропускает лишь кодирующие жесты сигналы, отсекая «шум».</a:t>
            </a:r>
          </a:p>
        </p:txBody>
      </p:sp>
    </p:spTree>
    <p:extLst>
      <p:ext uri="{BB962C8B-B14F-4D97-AF65-F5344CB8AC3E}">
        <p14:creationId xmlns:p14="http://schemas.microsoft.com/office/powerpoint/2010/main" val="1859888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lang="ru-RU" sz="2200" dirty="0">
                <a:effectLst/>
                <a:latin typeface="+mn-lt"/>
                <a:ea typeface="+mn-ea"/>
                <a:cs typeface="+mn-cs"/>
                <a:sym typeface="Helvetica Neue"/>
              </a:rPr>
              <a:t>Для инициализации набора с координатами точек жестов было разработано </a:t>
            </a:r>
            <a:r>
              <a:rPr lang="en-US" sz="2200" dirty="0">
                <a:effectLst/>
                <a:latin typeface="+mn-lt"/>
                <a:ea typeface="+mn-ea"/>
                <a:cs typeface="+mn-cs"/>
                <a:sym typeface="Helvetica Neue"/>
              </a:rPr>
              <a:t>GUI </a:t>
            </a:r>
            <a:r>
              <a:rPr lang="ru-RU" sz="2200" dirty="0">
                <a:effectLst/>
                <a:latin typeface="+mn-lt"/>
                <a:ea typeface="+mn-ea"/>
                <a:cs typeface="+mn-cs"/>
                <a:sym typeface="Helvetica Neue"/>
              </a:rPr>
              <a:t>приложение, позволяющее эффективно собирать данные и в то же время производить мониторинг для выравнивания их объема по классам. Обозначив три класса статических жестов с одним, двумя и </a:t>
            </a:r>
            <a:r>
              <a:rPr lang="ru-RU" sz="2200" dirty="0" err="1">
                <a:effectLst/>
                <a:latin typeface="+mn-lt"/>
                <a:ea typeface="+mn-ea"/>
                <a:cs typeface="+mn-cs"/>
                <a:sym typeface="Helvetica Neue"/>
              </a:rPr>
              <a:t>трёмя</a:t>
            </a:r>
            <a:r>
              <a:rPr lang="ru-RU" sz="2200" dirty="0">
                <a:effectLst/>
                <a:latin typeface="+mn-lt"/>
                <a:ea typeface="+mn-ea"/>
                <a:cs typeface="+mn-cs"/>
                <a:sym typeface="Helvetica Neue"/>
              </a:rPr>
              <a:t> пальцами и три класса динамических жестов, был собран набор данных, состоящий из 3000 записей по статическим и 500 записей по динамическим жестам соответственно.</a:t>
            </a:r>
          </a:p>
        </p:txBody>
      </p:sp>
    </p:spTree>
    <p:extLst>
      <p:ext uri="{BB962C8B-B14F-4D97-AF65-F5344CB8AC3E}">
        <p14:creationId xmlns:p14="http://schemas.microsoft.com/office/powerpoint/2010/main" val="3228422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lang="ru-RU" dirty="0"/>
              <a:t>Подготовка данных для обучения модели заключается в преобразовании координат к нормализованному виду. Поскольку изначальные координаты точек абсолютны, то их необходимо отвязать от расположения на изображении, придав им относительный характер. Для этого все точки кисти вычитаются из точки 0, находящейся на запястье, и нормируются.</a:t>
            </a:r>
          </a:p>
          <a:p>
            <a:r>
              <a:rPr lang="ru-RU" dirty="0"/>
              <a:t>После этого набор массивов координат подаётся на вход многослойного </a:t>
            </a:r>
            <a:r>
              <a:rPr lang="ru-RU" dirty="0" err="1"/>
              <a:t>перцептрона</a:t>
            </a:r>
            <a:r>
              <a:rPr lang="ru-RU" dirty="0"/>
              <a:t> со структурой, изображённой на слайде. Все скрытые слои, кроме последнего имеют функции активации </a:t>
            </a:r>
            <a:r>
              <a:rPr lang="en-US" dirty="0" err="1"/>
              <a:t>ReLU</a:t>
            </a:r>
            <a:r>
              <a:rPr lang="ru-RU" dirty="0"/>
              <a:t>, последний -- </a:t>
            </a:r>
            <a:r>
              <a:rPr lang="en-US" dirty="0" err="1"/>
              <a:t>Softmax</a:t>
            </a:r>
            <a:r>
              <a:rPr lang="en-US" dirty="0"/>
              <a:t>.</a:t>
            </a:r>
          </a:p>
          <a:p>
            <a:endParaRPr dirty="0"/>
          </a:p>
        </p:txBody>
      </p:sp>
    </p:spTree>
    <p:extLst>
      <p:ext uri="{BB962C8B-B14F-4D97-AF65-F5344CB8AC3E}">
        <p14:creationId xmlns:p14="http://schemas.microsoft.com/office/powerpoint/2010/main" val="2612203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11" name="Текст заголовка"/>
          <p:cNvSpPr txBox="1">
            <a:spLocks noGrp="1"/>
          </p:cNvSpPr>
          <p:nvPr>
            <p:ph type="title"/>
          </p:nvPr>
        </p:nvSpPr>
        <p:spPr>
          <a:xfrm>
            <a:off x="2387602" y="2692402"/>
            <a:ext cx="19621501" cy="3924301"/>
          </a:xfrm>
          <a:prstGeom prst="rect">
            <a:avLst/>
          </a:prstGeom>
        </p:spPr>
        <p:txBody>
          <a:bodyPr anchor="b"/>
          <a:lstStyle>
            <a:lvl1pPr>
              <a:defRPr sz="13200"/>
            </a:lvl1pPr>
          </a:lstStyle>
          <a:p>
            <a:r>
              <a:t>Текст заголовка</a:t>
            </a:r>
          </a:p>
        </p:txBody>
      </p:sp>
      <p:sp>
        <p:nvSpPr>
          <p:cNvPr id="12" name="Уровень текста 1…"/>
          <p:cNvSpPr txBox="1">
            <a:spLocks noGrp="1"/>
          </p:cNvSpPr>
          <p:nvPr>
            <p:ph type="body" sz="quarter" idx="1"/>
          </p:nvPr>
        </p:nvSpPr>
        <p:spPr>
          <a:xfrm>
            <a:off x="2387602" y="7048500"/>
            <a:ext cx="19621501" cy="1790701"/>
          </a:xfrm>
          <a:prstGeom prst="rect">
            <a:avLst/>
          </a:prstGeom>
        </p:spPr>
        <p:txBody>
          <a:bodyPr anchor="t"/>
          <a:lstStyle>
            <a:lvl1pPr marL="0" indent="0">
              <a:lnSpc>
                <a:spcPct val="100000"/>
              </a:lnSpc>
              <a:spcBef>
                <a:spcPts val="0"/>
              </a:spcBef>
              <a:buSzTx/>
              <a:buNone/>
              <a:defRPr sz="5600">
                <a:solidFill>
                  <a:srgbClr val="858585"/>
                </a:solidFill>
                <a:latin typeface="Marker Felt"/>
                <a:ea typeface="Marker Felt"/>
                <a:cs typeface="Marker Felt"/>
                <a:sym typeface="Marker Felt"/>
              </a:defRPr>
            </a:lvl1pPr>
            <a:lvl2pPr marL="0" indent="0">
              <a:lnSpc>
                <a:spcPct val="100000"/>
              </a:lnSpc>
              <a:spcBef>
                <a:spcPts val="0"/>
              </a:spcBef>
              <a:buSzTx/>
              <a:buNone/>
              <a:defRPr sz="5600">
                <a:solidFill>
                  <a:srgbClr val="858585"/>
                </a:solidFill>
                <a:latin typeface="Marker Felt"/>
                <a:ea typeface="Marker Felt"/>
                <a:cs typeface="Marker Felt"/>
                <a:sym typeface="Marker Felt"/>
              </a:defRPr>
            </a:lvl2pPr>
            <a:lvl3pPr marL="0" indent="0">
              <a:lnSpc>
                <a:spcPct val="100000"/>
              </a:lnSpc>
              <a:spcBef>
                <a:spcPts val="0"/>
              </a:spcBef>
              <a:buSzTx/>
              <a:buNone/>
              <a:defRPr sz="5600">
                <a:solidFill>
                  <a:srgbClr val="858585"/>
                </a:solidFill>
                <a:latin typeface="Marker Felt"/>
                <a:ea typeface="Marker Felt"/>
                <a:cs typeface="Marker Felt"/>
                <a:sym typeface="Marker Felt"/>
              </a:defRPr>
            </a:lvl3pPr>
            <a:lvl4pPr marL="0" indent="0">
              <a:lnSpc>
                <a:spcPct val="100000"/>
              </a:lnSpc>
              <a:spcBef>
                <a:spcPts val="0"/>
              </a:spcBef>
              <a:buSzTx/>
              <a:buNone/>
              <a:defRPr sz="5600">
                <a:solidFill>
                  <a:srgbClr val="858585"/>
                </a:solidFill>
                <a:latin typeface="Marker Felt"/>
                <a:ea typeface="Marker Felt"/>
                <a:cs typeface="Marker Felt"/>
                <a:sym typeface="Marker Felt"/>
              </a:defRPr>
            </a:lvl4pPr>
            <a:lvl5pPr marL="0" indent="0">
              <a:lnSpc>
                <a:spcPct val="100000"/>
              </a:lnSpc>
              <a:spcBef>
                <a:spcPts val="0"/>
              </a:spcBef>
              <a:buSzTx/>
              <a:buNone/>
              <a:defRPr sz="5600">
                <a:solidFill>
                  <a:srgbClr val="858585"/>
                </a:solidFill>
                <a:latin typeface="Marker Felt"/>
                <a:ea typeface="Marker Felt"/>
                <a:cs typeface="Marker Felt"/>
                <a:sym typeface="Marker Felt"/>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3" name="Номер слайда"/>
          <p:cNvSpPr txBox="1">
            <a:spLocks noGrp="1"/>
          </p:cNvSpPr>
          <p:nvPr>
            <p:ph type="sldNum" sz="quarter" idx="2"/>
          </p:nvPr>
        </p:nvSpPr>
        <p:spPr>
          <a:xfrm>
            <a:off x="23535795" y="69256"/>
            <a:ext cx="722954" cy="718145"/>
          </a:xfrm>
          <a:prstGeom prst="rect">
            <a:avLst/>
          </a:prstGeom>
        </p:spPr>
        <p:txBody>
          <a:bodyPr anchor="b"/>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Цитата">
    <p:spTree>
      <p:nvGrpSpPr>
        <p:cNvPr id="1" name=""/>
        <p:cNvGrpSpPr/>
        <p:nvPr/>
      </p:nvGrpSpPr>
      <p:grpSpPr>
        <a:xfrm>
          <a:off x="0" y="0"/>
          <a:ext cx="0" cy="0"/>
          <a:chOff x="0" y="0"/>
          <a:chExt cx="0" cy="0"/>
        </a:xfrm>
      </p:grpSpPr>
      <p:sp>
        <p:nvSpPr>
          <p:cNvPr id="93" name="«Место ввода цитаты»."/>
          <p:cNvSpPr txBox="1">
            <a:spLocks noGrp="1"/>
          </p:cNvSpPr>
          <p:nvPr>
            <p:ph type="body" sz="quarter" idx="21"/>
          </p:nvPr>
        </p:nvSpPr>
        <p:spPr>
          <a:xfrm>
            <a:off x="2387602" y="6001169"/>
            <a:ext cx="19621501" cy="964367"/>
          </a:xfrm>
          <a:prstGeom prst="rect">
            <a:avLst/>
          </a:prstGeom>
        </p:spPr>
        <p:txBody>
          <a:bodyPr>
            <a:spAutoFit/>
          </a:bodyPr>
          <a:lstStyle>
            <a:lvl1pPr marL="0" indent="0" algn="ctr">
              <a:lnSpc>
                <a:spcPct val="100000"/>
              </a:lnSpc>
              <a:spcBef>
                <a:spcPts val="0"/>
              </a:spcBef>
              <a:buSzTx/>
              <a:buNone/>
              <a:defRPr sz="5600">
                <a:solidFill>
                  <a:srgbClr val="45A7DE"/>
                </a:solidFill>
                <a:latin typeface="Marker Felt"/>
                <a:ea typeface="Marker Felt"/>
                <a:cs typeface="Marker Felt"/>
                <a:sym typeface="Marker Felt"/>
              </a:defRPr>
            </a:lvl1pPr>
          </a:lstStyle>
          <a:p>
            <a:r>
              <a:t>«Место ввода цитаты».</a:t>
            </a:r>
          </a:p>
        </p:txBody>
      </p:sp>
      <p:sp>
        <p:nvSpPr>
          <p:cNvPr id="94" name="— Иван Арсентьев"/>
          <p:cNvSpPr txBox="1">
            <a:spLocks noGrp="1"/>
          </p:cNvSpPr>
          <p:nvPr>
            <p:ph type="body" sz="quarter" idx="22"/>
          </p:nvPr>
        </p:nvSpPr>
        <p:spPr>
          <a:xfrm>
            <a:off x="2387602" y="8953503"/>
            <a:ext cx="19621501" cy="872034"/>
          </a:xfrm>
          <a:prstGeom prst="rect">
            <a:avLst/>
          </a:prstGeom>
        </p:spPr>
        <p:txBody>
          <a:bodyPr anchor="t">
            <a:spAutoFit/>
          </a:bodyPr>
          <a:lstStyle>
            <a:lvl1pPr marL="0" indent="0" algn="ctr">
              <a:lnSpc>
                <a:spcPct val="100000"/>
              </a:lnSpc>
              <a:spcBef>
                <a:spcPts val="0"/>
              </a:spcBef>
              <a:buSzTx/>
              <a:buNone/>
              <a:defRPr sz="5000">
                <a:solidFill>
                  <a:srgbClr val="858585"/>
                </a:solidFill>
                <a:latin typeface="Marker Felt"/>
                <a:ea typeface="Marker Felt"/>
                <a:cs typeface="Marker Felt"/>
                <a:sym typeface="Marker Felt"/>
              </a:defRPr>
            </a:lvl1pPr>
          </a:lstStyle>
          <a:p>
            <a:r>
              <a:t>— Иван Арсентьев</a:t>
            </a:r>
          </a:p>
        </p:txBody>
      </p:sp>
      <p:sp>
        <p:nvSpPr>
          <p:cNvPr id="9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Фото">
    <p:spTree>
      <p:nvGrpSpPr>
        <p:cNvPr id="1" name=""/>
        <p:cNvGrpSpPr/>
        <p:nvPr/>
      </p:nvGrpSpPr>
      <p:grpSpPr>
        <a:xfrm>
          <a:off x="0" y="0"/>
          <a:ext cx="0" cy="0"/>
          <a:chOff x="0" y="0"/>
          <a:chExt cx="0" cy="0"/>
        </a:xfrm>
      </p:grpSpPr>
      <p:sp>
        <p:nvSpPr>
          <p:cNvPr id="102" name="Вертикальное фото бабочки на зелёном листке"/>
          <p:cNvSpPr>
            <a:spLocks noGrp="1"/>
          </p:cNvSpPr>
          <p:nvPr>
            <p:ph type="pic" idx="21"/>
          </p:nvPr>
        </p:nvSpPr>
        <p:spPr>
          <a:xfrm>
            <a:off x="0" y="-190499"/>
            <a:ext cx="24384000" cy="14093952"/>
          </a:xfrm>
          <a:prstGeom prst="rect">
            <a:avLst/>
          </a:prstGeom>
        </p:spPr>
        <p:txBody>
          <a:bodyPr lIns="91439" tIns="45719" rIns="91439" bIns="45719" anchor="t">
            <a:noAutofit/>
          </a:bodyPr>
          <a:lstStyle/>
          <a:p>
            <a:endParaRPr/>
          </a:p>
        </p:txBody>
      </p:sp>
      <p:sp>
        <p:nvSpPr>
          <p:cNvPr id="10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Пустой">
    <p:spTree>
      <p:nvGrpSpPr>
        <p:cNvPr id="1" name=""/>
        <p:cNvGrpSpPr/>
        <p:nvPr/>
      </p:nvGrpSpPr>
      <p:grpSpPr>
        <a:xfrm>
          <a:off x="0" y="0"/>
          <a:ext cx="0" cy="0"/>
          <a:chOff x="0" y="0"/>
          <a:chExt cx="0" cy="0"/>
        </a:xfrm>
      </p:grpSpPr>
      <p:sp>
        <p:nvSpPr>
          <p:cNvPr id="11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Фото — горизонтально">
    <p:spTree>
      <p:nvGrpSpPr>
        <p:cNvPr id="1" name=""/>
        <p:cNvGrpSpPr/>
        <p:nvPr/>
      </p:nvGrpSpPr>
      <p:grpSpPr>
        <a:xfrm>
          <a:off x="0" y="0"/>
          <a:ext cx="0" cy="0"/>
          <a:chOff x="0" y="0"/>
          <a:chExt cx="0" cy="0"/>
        </a:xfrm>
      </p:grpSpPr>
      <p:sp>
        <p:nvSpPr>
          <p:cNvPr id="20" name="Вертикальное фото бабочки на зелёном листке"/>
          <p:cNvSpPr>
            <a:spLocks noGrp="1"/>
          </p:cNvSpPr>
          <p:nvPr>
            <p:ph type="pic" idx="21"/>
          </p:nvPr>
        </p:nvSpPr>
        <p:spPr>
          <a:xfrm>
            <a:off x="4667252" y="-231128"/>
            <a:ext cx="17402077" cy="10058400"/>
          </a:xfrm>
          <a:prstGeom prst="rect">
            <a:avLst/>
          </a:prstGeom>
          <a:ln w="9525">
            <a:round/>
          </a:ln>
        </p:spPr>
        <p:txBody>
          <a:bodyPr lIns="91439" tIns="45719" rIns="91439" bIns="45719" anchor="t">
            <a:noAutofit/>
          </a:bodyPr>
          <a:lstStyle/>
          <a:p>
            <a:endParaRPr/>
          </a:p>
        </p:txBody>
      </p:sp>
      <p:sp>
        <p:nvSpPr>
          <p:cNvPr id="21" name="Текст заголовка"/>
          <p:cNvSpPr txBox="1">
            <a:spLocks noGrp="1"/>
          </p:cNvSpPr>
          <p:nvPr>
            <p:ph type="title"/>
          </p:nvPr>
        </p:nvSpPr>
        <p:spPr>
          <a:xfrm>
            <a:off x="2387602" y="8623300"/>
            <a:ext cx="19621501" cy="2400301"/>
          </a:xfrm>
          <a:prstGeom prst="rect">
            <a:avLst/>
          </a:prstGeom>
        </p:spPr>
        <p:txBody>
          <a:bodyPr anchor="b"/>
          <a:lstStyle>
            <a:lvl1pPr>
              <a:defRPr sz="13200"/>
            </a:lvl1pPr>
          </a:lstStyle>
          <a:p>
            <a:r>
              <a:t>Текст заголовка</a:t>
            </a:r>
          </a:p>
        </p:txBody>
      </p:sp>
      <p:sp>
        <p:nvSpPr>
          <p:cNvPr id="22" name="Уровень текста 1…"/>
          <p:cNvSpPr txBox="1">
            <a:spLocks noGrp="1"/>
          </p:cNvSpPr>
          <p:nvPr>
            <p:ph type="body" sz="quarter" idx="1"/>
          </p:nvPr>
        </p:nvSpPr>
        <p:spPr>
          <a:xfrm>
            <a:off x="2387602" y="11150602"/>
            <a:ext cx="19621501" cy="1790701"/>
          </a:xfrm>
          <a:prstGeom prst="rect">
            <a:avLst/>
          </a:prstGeom>
        </p:spPr>
        <p:txBody>
          <a:bodyPr anchor="t"/>
          <a:lstStyle>
            <a:lvl1pPr marL="0" indent="0">
              <a:lnSpc>
                <a:spcPct val="100000"/>
              </a:lnSpc>
              <a:spcBef>
                <a:spcPts val="0"/>
              </a:spcBef>
              <a:buSzTx/>
              <a:buNone/>
              <a:defRPr sz="5600">
                <a:solidFill>
                  <a:srgbClr val="858585"/>
                </a:solidFill>
                <a:latin typeface="Marker Felt"/>
                <a:ea typeface="Marker Felt"/>
                <a:cs typeface="Marker Felt"/>
                <a:sym typeface="Marker Felt"/>
              </a:defRPr>
            </a:lvl1pPr>
            <a:lvl2pPr marL="0" indent="0">
              <a:lnSpc>
                <a:spcPct val="100000"/>
              </a:lnSpc>
              <a:spcBef>
                <a:spcPts val="0"/>
              </a:spcBef>
              <a:buSzTx/>
              <a:buNone/>
              <a:defRPr sz="5600">
                <a:solidFill>
                  <a:srgbClr val="858585"/>
                </a:solidFill>
                <a:latin typeface="Marker Felt"/>
                <a:ea typeface="Marker Felt"/>
                <a:cs typeface="Marker Felt"/>
                <a:sym typeface="Marker Felt"/>
              </a:defRPr>
            </a:lvl2pPr>
            <a:lvl3pPr marL="0" indent="0">
              <a:lnSpc>
                <a:spcPct val="100000"/>
              </a:lnSpc>
              <a:spcBef>
                <a:spcPts val="0"/>
              </a:spcBef>
              <a:buSzTx/>
              <a:buNone/>
              <a:defRPr sz="5600">
                <a:solidFill>
                  <a:srgbClr val="858585"/>
                </a:solidFill>
                <a:latin typeface="Marker Felt"/>
                <a:ea typeface="Marker Felt"/>
                <a:cs typeface="Marker Felt"/>
                <a:sym typeface="Marker Felt"/>
              </a:defRPr>
            </a:lvl3pPr>
            <a:lvl4pPr marL="0" indent="0">
              <a:lnSpc>
                <a:spcPct val="100000"/>
              </a:lnSpc>
              <a:spcBef>
                <a:spcPts val="0"/>
              </a:spcBef>
              <a:buSzTx/>
              <a:buNone/>
              <a:defRPr sz="5600">
                <a:solidFill>
                  <a:srgbClr val="858585"/>
                </a:solidFill>
                <a:latin typeface="Marker Felt"/>
                <a:ea typeface="Marker Felt"/>
                <a:cs typeface="Marker Felt"/>
                <a:sym typeface="Marker Felt"/>
              </a:defRPr>
            </a:lvl4pPr>
            <a:lvl5pPr marL="0" indent="0">
              <a:lnSpc>
                <a:spcPct val="100000"/>
              </a:lnSpc>
              <a:spcBef>
                <a:spcPts val="0"/>
              </a:spcBef>
              <a:buSzTx/>
              <a:buNone/>
              <a:defRPr sz="5600">
                <a:solidFill>
                  <a:srgbClr val="858585"/>
                </a:solidFill>
                <a:latin typeface="Marker Felt"/>
                <a:ea typeface="Marker Felt"/>
                <a:cs typeface="Marker Felt"/>
                <a:sym typeface="Marker Felt"/>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spTree>
      <p:nvGrpSpPr>
        <p:cNvPr id="1" name=""/>
        <p:cNvGrpSpPr/>
        <p:nvPr/>
      </p:nvGrpSpPr>
      <p:grpSpPr>
        <a:xfrm>
          <a:off x="0" y="0"/>
          <a:ext cx="0" cy="0"/>
          <a:chOff x="0" y="0"/>
          <a:chExt cx="0" cy="0"/>
        </a:xfrm>
      </p:grpSpPr>
      <p:sp>
        <p:nvSpPr>
          <p:cNvPr id="30" name="Текст заголовка"/>
          <p:cNvSpPr txBox="1">
            <a:spLocks noGrp="1"/>
          </p:cNvSpPr>
          <p:nvPr>
            <p:ph type="title"/>
          </p:nvPr>
        </p:nvSpPr>
        <p:spPr>
          <a:xfrm>
            <a:off x="2387602" y="4000503"/>
            <a:ext cx="19621501" cy="5715000"/>
          </a:xfrm>
          <a:prstGeom prst="rect">
            <a:avLst/>
          </a:prstGeom>
        </p:spPr>
        <p:txBody>
          <a:bodyPr/>
          <a:lstStyle>
            <a:lvl1pPr>
              <a:defRPr sz="13200"/>
            </a:lvl1pPr>
          </a:lstStyle>
          <a:p>
            <a:r>
              <a:t>Текст заголовка</a:t>
            </a:r>
          </a:p>
        </p:txBody>
      </p:sp>
      <p:sp>
        <p:nvSpPr>
          <p:cNvPr id="3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spTree>
      <p:nvGrpSpPr>
        <p:cNvPr id="1" name=""/>
        <p:cNvGrpSpPr/>
        <p:nvPr/>
      </p:nvGrpSpPr>
      <p:grpSpPr>
        <a:xfrm>
          <a:off x="0" y="0"/>
          <a:ext cx="0" cy="0"/>
          <a:chOff x="0" y="0"/>
          <a:chExt cx="0" cy="0"/>
        </a:xfrm>
      </p:grpSpPr>
      <p:sp>
        <p:nvSpPr>
          <p:cNvPr id="38" name="Вертикальное фото бабочки на зелёном листке"/>
          <p:cNvSpPr>
            <a:spLocks noGrp="1"/>
          </p:cNvSpPr>
          <p:nvPr>
            <p:ph type="pic" idx="21"/>
          </p:nvPr>
        </p:nvSpPr>
        <p:spPr>
          <a:xfrm>
            <a:off x="10530074" y="554569"/>
            <a:ext cx="20258477" cy="11709400"/>
          </a:xfrm>
          <a:prstGeom prst="rect">
            <a:avLst/>
          </a:prstGeom>
          <a:ln w="9525">
            <a:round/>
          </a:ln>
        </p:spPr>
        <p:txBody>
          <a:bodyPr lIns="91439" tIns="45719" rIns="91439" bIns="45719" anchor="t">
            <a:noAutofit/>
          </a:bodyPr>
          <a:lstStyle/>
          <a:p>
            <a:endParaRPr/>
          </a:p>
        </p:txBody>
      </p:sp>
      <p:sp>
        <p:nvSpPr>
          <p:cNvPr id="39" name="Текст заголовка"/>
          <p:cNvSpPr txBox="1">
            <a:spLocks noGrp="1"/>
          </p:cNvSpPr>
          <p:nvPr>
            <p:ph type="title"/>
          </p:nvPr>
        </p:nvSpPr>
        <p:spPr>
          <a:xfrm>
            <a:off x="711201" y="1981201"/>
            <a:ext cx="14046200" cy="4648200"/>
          </a:xfrm>
          <a:prstGeom prst="rect">
            <a:avLst/>
          </a:prstGeom>
        </p:spPr>
        <p:txBody>
          <a:bodyPr anchor="b"/>
          <a:lstStyle/>
          <a:p>
            <a:r>
              <a:t>Текст заголовка</a:t>
            </a:r>
          </a:p>
        </p:txBody>
      </p:sp>
      <p:sp>
        <p:nvSpPr>
          <p:cNvPr id="40" name="Уровень текста 1…"/>
          <p:cNvSpPr txBox="1">
            <a:spLocks noGrp="1"/>
          </p:cNvSpPr>
          <p:nvPr>
            <p:ph type="body" sz="half" idx="1"/>
          </p:nvPr>
        </p:nvSpPr>
        <p:spPr>
          <a:xfrm>
            <a:off x="711201" y="6731000"/>
            <a:ext cx="14046200" cy="5232400"/>
          </a:xfrm>
          <a:prstGeom prst="rect">
            <a:avLst/>
          </a:prstGeom>
        </p:spPr>
        <p:txBody>
          <a:bodyPr anchor="t"/>
          <a:lstStyle>
            <a:lvl1pPr marL="0" indent="0">
              <a:lnSpc>
                <a:spcPct val="100000"/>
              </a:lnSpc>
              <a:spcBef>
                <a:spcPts val="0"/>
              </a:spcBef>
              <a:buSzTx/>
              <a:buNone/>
              <a:defRPr sz="5600">
                <a:solidFill>
                  <a:srgbClr val="858585"/>
                </a:solidFill>
                <a:latin typeface="Marker Felt"/>
                <a:ea typeface="Marker Felt"/>
                <a:cs typeface="Marker Felt"/>
                <a:sym typeface="Marker Felt"/>
              </a:defRPr>
            </a:lvl1pPr>
            <a:lvl2pPr marL="0" indent="0">
              <a:lnSpc>
                <a:spcPct val="100000"/>
              </a:lnSpc>
              <a:spcBef>
                <a:spcPts val="0"/>
              </a:spcBef>
              <a:buSzTx/>
              <a:buNone/>
              <a:defRPr sz="5600">
                <a:solidFill>
                  <a:srgbClr val="858585"/>
                </a:solidFill>
                <a:latin typeface="Marker Felt"/>
                <a:ea typeface="Marker Felt"/>
                <a:cs typeface="Marker Felt"/>
                <a:sym typeface="Marker Felt"/>
              </a:defRPr>
            </a:lvl2pPr>
            <a:lvl3pPr marL="0" indent="0">
              <a:lnSpc>
                <a:spcPct val="100000"/>
              </a:lnSpc>
              <a:spcBef>
                <a:spcPts val="0"/>
              </a:spcBef>
              <a:buSzTx/>
              <a:buNone/>
              <a:defRPr sz="5600">
                <a:solidFill>
                  <a:srgbClr val="858585"/>
                </a:solidFill>
                <a:latin typeface="Marker Felt"/>
                <a:ea typeface="Marker Felt"/>
                <a:cs typeface="Marker Felt"/>
                <a:sym typeface="Marker Felt"/>
              </a:defRPr>
            </a:lvl3pPr>
            <a:lvl4pPr marL="0" indent="0">
              <a:lnSpc>
                <a:spcPct val="100000"/>
              </a:lnSpc>
              <a:spcBef>
                <a:spcPts val="0"/>
              </a:spcBef>
              <a:buSzTx/>
              <a:buNone/>
              <a:defRPr sz="5600">
                <a:solidFill>
                  <a:srgbClr val="858585"/>
                </a:solidFill>
                <a:latin typeface="Marker Felt"/>
                <a:ea typeface="Marker Felt"/>
                <a:cs typeface="Marker Felt"/>
                <a:sym typeface="Marker Felt"/>
              </a:defRPr>
            </a:lvl4pPr>
            <a:lvl5pPr marL="0" indent="0">
              <a:lnSpc>
                <a:spcPct val="100000"/>
              </a:lnSpc>
              <a:spcBef>
                <a:spcPts val="0"/>
              </a:spcBef>
              <a:buSzTx/>
              <a:buNone/>
              <a:defRPr sz="5600">
                <a:solidFill>
                  <a:srgbClr val="858585"/>
                </a:solidFill>
                <a:latin typeface="Marker Felt"/>
                <a:ea typeface="Marker Felt"/>
                <a:cs typeface="Marker Felt"/>
                <a:sym typeface="Marker Felt"/>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 сверху">
    <p:spTree>
      <p:nvGrpSpPr>
        <p:cNvPr id="1" name=""/>
        <p:cNvGrpSpPr/>
        <p:nvPr/>
      </p:nvGrpSpPr>
      <p:grpSpPr>
        <a:xfrm>
          <a:off x="0" y="0"/>
          <a:ext cx="0" cy="0"/>
          <a:chOff x="0" y="0"/>
          <a:chExt cx="0" cy="0"/>
        </a:xfrm>
      </p:grpSpPr>
      <p:sp>
        <p:nvSpPr>
          <p:cNvPr id="48" name="Текст заголовка"/>
          <p:cNvSpPr txBox="1">
            <a:spLocks noGrp="1"/>
          </p:cNvSpPr>
          <p:nvPr>
            <p:ph type="title"/>
          </p:nvPr>
        </p:nvSpPr>
        <p:spPr>
          <a:prstGeom prst="rect">
            <a:avLst/>
          </a:prstGeom>
        </p:spPr>
        <p:txBody>
          <a:bodyPr/>
          <a:lstStyle/>
          <a:p>
            <a:r>
              <a:t>Текст заголовка</a:t>
            </a:r>
          </a:p>
        </p:txBody>
      </p:sp>
      <p:sp>
        <p:nvSpPr>
          <p:cNvPr id="4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и пункты">
    <p:spTree>
      <p:nvGrpSpPr>
        <p:cNvPr id="1" name=""/>
        <p:cNvGrpSpPr/>
        <p:nvPr/>
      </p:nvGrpSpPr>
      <p:grpSpPr>
        <a:xfrm>
          <a:off x="0" y="0"/>
          <a:ext cx="0" cy="0"/>
          <a:chOff x="0" y="0"/>
          <a:chExt cx="0" cy="0"/>
        </a:xfrm>
      </p:grpSpPr>
      <p:sp>
        <p:nvSpPr>
          <p:cNvPr id="56" name="Текст заголовка"/>
          <p:cNvSpPr txBox="1">
            <a:spLocks noGrp="1"/>
          </p:cNvSpPr>
          <p:nvPr>
            <p:ph type="title"/>
          </p:nvPr>
        </p:nvSpPr>
        <p:spPr>
          <a:prstGeom prst="rect">
            <a:avLst/>
          </a:prstGeom>
        </p:spPr>
        <p:txBody>
          <a:bodyPr/>
          <a:lstStyle/>
          <a:p>
            <a:r>
              <a:t>Текст заголовка</a:t>
            </a:r>
          </a:p>
        </p:txBody>
      </p:sp>
      <p:sp>
        <p:nvSpPr>
          <p:cNvPr id="57" name="Уровень текста 1…"/>
          <p:cNvSpPr txBox="1">
            <a:spLocks noGrp="1"/>
          </p:cNvSpPr>
          <p:nvPr>
            <p:ph type="body" idx="1"/>
          </p:nvPr>
        </p:nvSpPr>
        <p:spPr>
          <a:xfrm>
            <a:off x="2387602" y="3898900"/>
            <a:ext cx="19621501" cy="8039101"/>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Заголовок, пункты и фото">
    <p:spTree>
      <p:nvGrpSpPr>
        <p:cNvPr id="1" name=""/>
        <p:cNvGrpSpPr/>
        <p:nvPr/>
      </p:nvGrpSpPr>
      <p:grpSpPr>
        <a:xfrm>
          <a:off x="0" y="0"/>
          <a:ext cx="0" cy="0"/>
          <a:chOff x="0" y="0"/>
          <a:chExt cx="0" cy="0"/>
        </a:xfrm>
      </p:grpSpPr>
      <p:sp>
        <p:nvSpPr>
          <p:cNvPr id="65" name="Вертикальное фото бабочки на зелёном листке"/>
          <p:cNvSpPr>
            <a:spLocks noGrp="1"/>
          </p:cNvSpPr>
          <p:nvPr>
            <p:ph type="pic" idx="21"/>
          </p:nvPr>
        </p:nvSpPr>
        <p:spPr>
          <a:xfrm>
            <a:off x="9919691" y="3141994"/>
            <a:ext cx="16395701" cy="9476717"/>
          </a:xfrm>
          <a:prstGeom prst="rect">
            <a:avLst/>
          </a:prstGeom>
          <a:ln w="9525">
            <a:round/>
          </a:ln>
        </p:spPr>
        <p:txBody>
          <a:bodyPr lIns="91439" tIns="45719" rIns="91439" bIns="45719" anchor="t">
            <a:noAutofit/>
          </a:bodyPr>
          <a:lstStyle/>
          <a:p>
            <a:endParaRPr/>
          </a:p>
        </p:txBody>
      </p:sp>
      <p:sp>
        <p:nvSpPr>
          <p:cNvPr id="66" name="Текст заголовка"/>
          <p:cNvSpPr txBox="1">
            <a:spLocks noGrp="1"/>
          </p:cNvSpPr>
          <p:nvPr>
            <p:ph type="title"/>
          </p:nvPr>
        </p:nvSpPr>
        <p:spPr>
          <a:prstGeom prst="rect">
            <a:avLst/>
          </a:prstGeom>
        </p:spPr>
        <p:txBody>
          <a:bodyPr/>
          <a:lstStyle/>
          <a:p>
            <a:r>
              <a:t>Текст заголовка</a:t>
            </a:r>
          </a:p>
        </p:txBody>
      </p:sp>
      <p:sp>
        <p:nvSpPr>
          <p:cNvPr id="67" name="Уровень текста 1…"/>
          <p:cNvSpPr txBox="1">
            <a:spLocks noGrp="1"/>
          </p:cNvSpPr>
          <p:nvPr>
            <p:ph type="body" sz="half" idx="1"/>
          </p:nvPr>
        </p:nvSpPr>
        <p:spPr>
          <a:xfrm>
            <a:off x="2387602" y="3898900"/>
            <a:ext cx="10223501" cy="8039101"/>
          </a:xfrm>
          <a:prstGeom prst="rect">
            <a:avLst/>
          </a:prstGeom>
        </p:spPr>
        <p:txBody>
          <a:bodyPr/>
          <a:lstStyle>
            <a:lvl1pPr marL="673107" indent="-673107">
              <a:lnSpc>
                <a:spcPct val="100000"/>
              </a:lnSpc>
              <a:spcBef>
                <a:spcPts val="5301"/>
              </a:spcBef>
              <a:buSzPct val="50000"/>
              <a:buBlip>
                <a:blip r:embed="rId2"/>
              </a:buBlip>
              <a:defRPr sz="5000">
                <a:solidFill>
                  <a:srgbClr val="858585"/>
                </a:solidFill>
                <a:latin typeface="Marker Felt"/>
                <a:ea typeface="Marker Felt"/>
                <a:cs typeface="Marker Felt"/>
                <a:sym typeface="Marker Felt"/>
              </a:defRPr>
            </a:lvl1pPr>
            <a:lvl2pPr marL="1346217" indent="-673110">
              <a:lnSpc>
                <a:spcPct val="100000"/>
              </a:lnSpc>
              <a:spcBef>
                <a:spcPts val="5301"/>
              </a:spcBef>
              <a:buSzPct val="50000"/>
              <a:buBlip>
                <a:blip r:embed="rId2"/>
              </a:buBlip>
              <a:defRPr sz="5000">
                <a:solidFill>
                  <a:srgbClr val="858585"/>
                </a:solidFill>
                <a:latin typeface="Marker Felt"/>
                <a:ea typeface="Marker Felt"/>
                <a:cs typeface="Marker Felt"/>
                <a:sym typeface="Marker Felt"/>
              </a:defRPr>
            </a:lvl2pPr>
            <a:lvl3pPr marL="2019327" indent="-673110">
              <a:lnSpc>
                <a:spcPct val="100000"/>
              </a:lnSpc>
              <a:spcBef>
                <a:spcPts val="5301"/>
              </a:spcBef>
              <a:buSzPct val="50000"/>
              <a:buBlip>
                <a:blip r:embed="rId2"/>
              </a:buBlip>
              <a:defRPr sz="5000">
                <a:solidFill>
                  <a:srgbClr val="858585"/>
                </a:solidFill>
                <a:latin typeface="Marker Felt"/>
                <a:ea typeface="Marker Felt"/>
                <a:cs typeface="Marker Felt"/>
                <a:sym typeface="Marker Felt"/>
              </a:defRPr>
            </a:lvl3pPr>
            <a:lvl4pPr marL="2692434" indent="-673110">
              <a:lnSpc>
                <a:spcPct val="100000"/>
              </a:lnSpc>
              <a:spcBef>
                <a:spcPts val="5301"/>
              </a:spcBef>
              <a:buSzPct val="50000"/>
              <a:buBlip>
                <a:blip r:embed="rId2"/>
              </a:buBlip>
              <a:defRPr sz="5000">
                <a:solidFill>
                  <a:srgbClr val="858585"/>
                </a:solidFill>
                <a:latin typeface="Marker Felt"/>
                <a:ea typeface="Marker Felt"/>
                <a:cs typeface="Marker Felt"/>
                <a:sym typeface="Marker Felt"/>
              </a:defRPr>
            </a:lvl4pPr>
            <a:lvl5pPr marL="3365543" indent="-673110">
              <a:lnSpc>
                <a:spcPct val="100000"/>
              </a:lnSpc>
              <a:spcBef>
                <a:spcPts val="5301"/>
              </a:spcBef>
              <a:buSzPct val="50000"/>
              <a:buBlip>
                <a:blip r:embed="rId2"/>
              </a:buBlip>
              <a:defRPr sz="5000">
                <a:solidFill>
                  <a:srgbClr val="858585"/>
                </a:solidFill>
                <a:latin typeface="Marker Felt"/>
                <a:ea typeface="Marker Felt"/>
                <a:cs typeface="Marker Felt"/>
                <a:sym typeface="Marker Felt"/>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6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Пункты">
    <p:spTree>
      <p:nvGrpSpPr>
        <p:cNvPr id="1" name=""/>
        <p:cNvGrpSpPr/>
        <p:nvPr/>
      </p:nvGrpSpPr>
      <p:grpSpPr>
        <a:xfrm>
          <a:off x="0" y="0"/>
          <a:ext cx="0" cy="0"/>
          <a:chOff x="0" y="0"/>
          <a:chExt cx="0" cy="0"/>
        </a:xfrm>
      </p:grpSpPr>
      <p:sp>
        <p:nvSpPr>
          <p:cNvPr id="75" name="Уровень текста 1…"/>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76"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Фото (3 шт.)">
    <p:spTree>
      <p:nvGrpSpPr>
        <p:cNvPr id="1" name=""/>
        <p:cNvGrpSpPr/>
        <p:nvPr/>
      </p:nvGrpSpPr>
      <p:grpSpPr>
        <a:xfrm>
          <a:off x="0" y="0"/>
          <a:ext cx="0" cy="0"/>
          <a:chOff x="0" y="0"/>
          <a:chExt cx="0" cy="0"/>
        </a:xfrm>
      </p:grpSpPr>
      <p:sp>
        <p:nvSpPr>
          <p:cNvPr id="83" name="Крупный план гусеницы данаиды монарха на листке"/>
          <p:cNvSpPr>
            <a:spLocks noGrp="1"/>
          </p:cNvSpPr>
          <p:nvPr>
            <p:ph type="pic" idx="21"/>
          </p:nvPr>
        </p:nvSpPr>
        <p:spPr>
          <a:xfrm rot="21600000">
            <a:off x="11168731" y="-2006599"/>
            <a:ext cx="14294117" cy="14294077"/>
          </a:xfrm>
          <a:prstGeom prst="rect">
            <a:avLst/>
          </a:prstGeom>
          <a:ln w="9525">
            <a:round/>
          </a:ln>
        </p:spPr>
        <p:txBody>
          <a:bodyPr lIns="91439" tIns="45719" rIns="91439" bIns="45719" anchor="t">
            <a:noAutofit/>
          </a:bodyPr>
          <a:lstStyle/>
          <a:p>
            <a:endParaRPr/>
          </a:p>
        </p:txBody>
      </p:sp>
      <p:sp>
        <p:nvSpPr>
          <p:cNvPr id="84" name="Вертикальное фото бабочки на зелёном листке"/>
          <p:cNvSpPr>
            <a:spLocks noGrp="1"/>
          </p:cNvSpPr>
          <p:nvPr>
            <p:ph type="pic" sz="half" idx="22"/>
          </p:nvPr>
        </p:nvSpPr>
        <p:spPr>
          <a:xfrm rot="21600000">
            <a:off x="13285119" y="6292595"/>
            <a:ext cx="13249309" cy="7658101"/>
          </a:xfrm>
          <a:prstGeom prst="rect">
            <a:avLst/>
          </a:prstGeom>
          <a:ln w="9525">
            <a:round/>
          </a:ln>
        </p:spPr>
        <p:txBody>
          <a:bodyPr lIns="91439" tIns="45719" rIns="91439" bIns="45719" anchor="t">
            <a:noAutofit/>
          </a:bodyPr>
          <a:lstStyle/>
          <a:p>
            <a:endParaRPr/>
          </a:p>
        </p:txBody>
      </p:sp>
      <p:sp>
        <p:nvSpPr>
          <p:cNvPr id="85" name="Вертикальное фото трёх детей на природе, изучающих содержимое банки"/>
          <p:cNvSpPr>
            <a:spLocks noGrp="1"/>
          </p:cNvSpPr>
          <p:nvPr>
            <p:ph type="pic" idx="23"/>
          </p:nvPr>
        </p:nvSpPr>
        <p:spPr>
          <a:xfrm>
            <a:off x="558801" y="-2946399"/>
            <a:ext cx="15062200" cy="19837400"/>
          </a:xfrm>
          <a:prstGeom prst="rect">
            <a:avLst/>
          </a:prstGeom>
          <a:ln w="9525">
            <a:round/>
          </a:ln>
        </p:spPr>
        <p:txBody>
          <a:bodyPr lIns="91439" tIns="45719" rIns="91439" bIns="45719" anchor="t">
            <a:noAutofit/>
          </a:bodyPr>
          <a:lstStyle/>
          <a:p>
            <a:endParaRPr/>
          </a:p>
        </p:txBody>
      </p:sp>
      <p:sp>
        <p:nvSpPr>
          <p:cNvPr id="86"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Уровень текста 1…"/>
          <p:cNvSpPr txBox="1">
            <a:spLocks noGrp="1"/>
          </p:cNvSpPr>
          <p:nvPr>
            <p:ph type="body" idx="1"/>
          </p:nvPr>
        </p:nvSpPr>
        <p:spPr>
          <a:xfrm>
            <a:off x="2387602" y="1790701"/>
            <a:ext cx="19621501" cy="1016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 name="Текст заголовка"/>
          <p:cNvSpPr txBox="1">
            <a:spLocks noGrp="1"/>
          </p:cNvSpPr>
          <p:nvPr>
            <p:ph type="title"/>
          </p:nvPr>
        </p:nvSpPr>
        <p:spPr>
          <a:xfrm>
            <a:off x="2387602" y="355601"/>
            <a:ext cx="19621501"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Текст заголовка</a:t>
            </a:r>
          </a:p>
        </p:txBody>
      </p:sp>
      <p:sp>
        <p:nvSpPr>
          <p:cNvPr id="4" name="Номер слайда"/>
          <p:cNvSpPr txBox="1">
            <a:spLocks noGrp="1"/>
          </p:cNvSpPr>
          <p:nvPr>
            <p:ph type="sldNum" sz="quarter" idx="2"/>
          </p:nvPr>
        </p:nvSpPr>
        <p:spPr>
          <a:xfrm>
            <a:off x="11826395" y="13106402"/>
            <a:ext cx="722954" cy="718145"/>
          </a:xfrm>
          <a:prstGeom prst="rect">
            <a:avLst/>
          </a:prstGeom>
          <a:ln w="12700">
            <a:miter lim="400000"/>
          </a:ln>
        </p:spPr>
        <p:txBody>
          <a:bodyPr wrap="none" lIns="50800" tIns="50800" rIns="50800" bIns="50800">
            <a:spAutoFit/>
          </a:bodyPr>
          <a:lstStyle>
            <a:lvl1pPr>
              <a:defRPr sz="4000">
                <a:solidFill>
                  <a:srgbClr val="86868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12"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a:defRPr>
      </a:lvl1pPr>
      <a:lvl2pPr marL="0" marR="0" indent="0" algn="ctr" defTabSz="825512"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a:defRPr>
      </a:lvl2pPr>
      <a:lvl3pPr marL="0" marR="0" indent="0" algn="ctr" defTabSz="825512"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a:defRPr>
      </a:lvl3pPr>
      <a:lvl4pPr marL="0" marR="0" indent="0" algn="ctr" defTabSz="825512"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a:defRPr>
      </a:lvl4pPr>
      <a:lvl5pPr marL="0" marR="0" indent="0" algn="ctr" defTabSz="825512"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a:defRPr>
      </a:lvl5pPr>
      <a:lvl6pPr marL="0" marR="0" indent="0" algn="ctr" defTabSz="825512"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a:defRPr>
      </a:lvl6pPr>
      <a:lvl7pPr marL="0" marR="0" indent="0" algn="ctr" defTabSz="825512"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a:defRPr>
      </a:lvl7pPr>
      <a:lvl8pPr marL="0" marR="0" indent="0" algn="ctr" defTabSz="825512"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a:defRPr>
      </a:lvl8pPr>
      <a:lvl9pPr marL="0" marR="0" indent="0" algn="ctr" defTabSz="825512"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a:defRPr>
      </a:lvl9pPr>
    </p:titleStyle>
    <p:bodyStyle>
      <a:lvl1pPr marL="805666" marR="0" indent="-805666" algn="l" defTabSz="825512" rtl="0" latinLnBrk="0">
        <a:lnSpc>
          <a:spcPts val="10400"/>
        </a:lnSpc>
        <a:spcBef>
          <a:spcPts val="5901"/>
        </a:spcBef>
        <a:spcAft>
          <a:spcPts val="0"/>
        </a:spcAft>
        <a:buClrTx/>
        <a:buSzPct val="47000"/>
        <a:buFontTx/>
        <a:buBlip>
          <a:blip r:embed="rId15"/>
        </a:buBlip>
        <a:tabLst/>
        <a:defRPr sz="5800" b="0" i="0" u="none" strike="noStrike" cap="none" spc="0" baseline="0">
          <a:solidFill>
            <a:srgbClr val="000000"/>
          </a:solidFill>
          <a:uFillTx/>
          <a:latin typeface="+mn-lt"/>
          <a:ea typeface="+mn-ea"/>
          <a:cs typeface="+mn-cs"/>
          <a:sym typeface="Helvetica Neue"/>
        </a:defRPr>
      </a:lvl1pPr>
      <a:lvl2pPr marL="1694677" marR="0" indent="-805666" algn="l" defTabSz="825512" rtl="0" latinLnBrk="0">
        <a:lnSpc>
          <a:spcPts val="10400"/>
        </a:lnSpc>
        <a:spcBef>
          <a:spcPts val="5901"/>
        </a:spcBef>
        <a:spcAft>
          <a:spcPts val="0"/>
        </a:spcAft>
        <a:buClrTx/>
        <a:buSzPct val="47000"/>
        <a:buFontTx/>
        <a:buBlip>
          <a:blip r:embed="rId15"/>
        </a:buBlip>
        <a:tabLst/>
        <a:defRPr sz="5800" b="0" i="0" u="none" strike="noStrike" cap="none" spc="0" baseline="0">
          <a:solidFill>
            <a:srgbClr val="000000"/>
          </a:solidFill>
          <a:uFillTx/>
          <a:latin typeface="+mn-lt"/>
          <a:ea typeface="+mn-ea"/>
          <a:cs typeface="+mn-cs"/>
          <a:sym typeface="Helvetica Neue"/>
        </a:defRPr>
      </a:lvl2pPr>
      <a:lvl3pPr marL="2583688" marR="0" indent="-805666" algn="l" defTabSz="825512" rtl="0" latinLnBrk="0">
        <a:lnSpc>
          <a:spcPts val="10400"/>
        </a:lnSpc>
        <a:spcBef>
          <a:spcPts val="5901"/>
        </a:spcBef>
        <a:spcAft>
          <a:spcPts val="0"/>
        </a:spcAft>
        <a:buClrTx/>
        <a:buSzPct val="47000"/>
        <a:buFontTx/>
        <a:buBlip>
          <a:blip r:embed="rId15"/>
        </a:buBlip>
        <a:tabLst/>
        <a:defRPr sz="5800" b="0" i="0" u="none" strike="noStrike" cap="none" spc="0" baseline="0">
          <a:solidFill>
            <a:srgbClr val="000000"/>
          </a:solidFill>
          <a:uFillTx/>
          <a:latin typeface="+mn-lt"/>
          <a:ea typeface="+mn-ea"/>
          <a:cs typeface="+mn-cs"/>
          <a:sym typeface="Helvetica Neue"/>
        </a:defRPr>
      </a:lvl3pPr>
      <a:lvl4pPr marL="3472699" marR="0" indent="-805666" algn="l" defTabSz="825512" rtl="0" latinLnBrk="0">
        <a:lnSpc>
          <a:spcPts val="10400"/>
        </a:lnSpc>
        <a:spcBef>
          <a:spcPts val="5901"/>
        </a:spcBef>
        <a:spcAft>
          <a:spcPts val="0"/>
        </a:spcAft>
        <a:buClrTx/>
        <a:buSzPct val="47000"/>
        <a:buFontTx/>
        <a:buBlip>
          <a:blip r:embed="rId15"/>
        </a:buBlip>
        <a:tabLst/>
        <a:defRPr sz="5800" b="0" i="0" u="none" strike="noStrike" cap="none" spc="0" baseline="0">
          <a:solidFill>
            <a:srgbClr val="000000"/>
          </a:solidFill>
          <a:uFillTx/>
          <a:latin typeface="+mn-lt"/>
          <a:ea typeface="+mn-ea"/>
          <a:cs typeface="+mn-cs"/>
          <a:sym typeface="Helvetica Neue"/>
        </a:defRPr>
      </a:lvl4pPr>
      <a:lvl5pPr marL="4361711" marR="0" indent="-805666" algn="l" defTabSz="825512" rtl="0" latinLnBrk="0">
        <a:lnSpc>
          <a:spcPts val="10400"/>
        </a:lnSpc>
        <a:spcBef>
          <a:spcPts val="5901"/>
        </a:spcBef>
        <a:spcAft>
          <a:spcPts val="0"/>
        </a:spcAft>
        <a:buClrTx/>
        <a:buSzPct val="47000"/>
        <a:buFontTx/>
        <a:buBlip>
          <a:blip r:embed="rId15"/>
        </a:buBlip>
        <a:tabLst/>
        <a:defRPr sz="5800" b="0" i="0" u="none" strike="noStrike" cap="none" spc="0" baseline="0">
          <a:solidFill>
            <a:srgbClr val="000000"/>
          </a:solidFill>
          <a:uFillTx/>
          <a:latin typeface="+mn-lt"/>
          <a:ea typeface="+mn-ea"/>
          <a:cs typeface="+mn-cs"/>
          <a:sym typeface="Helvetica Neue"/>
        </a:defRPr>
      </a:lvl5pPr>
      <a:lvl6pPr marL="5250722" marR="0" indent="-805666" algn="l" defTabSz="825512" rtl="0" latinLnBrk="0">
        <a:lnSpc>
          <a:spcPts val="10400"/>
        </a:lnSpc>
        <a:spcBef>
          <a:spcPts val="5901"/>
        </a:spcBef>
        <a:spcAft>
          <a:spcPts val="0"/>
        </a:spcAft>
        <a:buClrTx/>
        <a:buSzPct val="47000"/>
        <a:buFontTx/>
        <a:buBlip>
          <a:blip r:embed="rId15"/>
        </a:buBlip>
        <a:tabLst/>
        <a:defRPr sz="5800" b="0" i="0" u="none" strike="noStrike" cap="none" spc="0" baseline="0">
          <a:solidFill>
            <a:srgbClr val="000000"/>
          </a:solidFill>
          <a:uFillTx/>
          <a:latin typeface="+mn-lt"/>
          <a:ea typeface="+mn-ea"/>
          <a:cs typeface="+mn-cs"/>
          <a:sym typeface="Helvetica Neue"/>
        </a:defRPr>
      </a:lvl6pPr>
      <a:lvl7pPr marL="6139733" marR="0" indent="-805666" algn="l" defTabSz="825512" rtl="0" latinLnBrk="0">
        <a:lnSpc>
          <a:spcPts val="10400"/>
        </a:lnSpc>
        <a:spcBef>
          <a:spcPts val="5901"/>
        </a:spcBef>
        <a:spcAft>
          <a:spcPts val="0"/>
        </a:spcAft>
        <a:buClrTx/>
        <a:buSzPct val="47000"/>
        <a:buFontTx/>
        <a:buBlip>
          <a:blip r:embed="rId15"/>
        </a:buBlip>
        <a:tabLst/>
        <a:defRPr sz="5800" b="0" i="0" u="none" strike="noStrike" cap="none" spc="0" baseline="0">
          <a:solidFill>
            <a:srgbClr val="000000"/>
          </a:solidFill>
          <a:uFillTx/>
          <a:latin typeface="+mn-lt"/>
          <a:ea typeface="+mn-ea"/>
          <a:cs typeface="+mn-cs"/>
          <a:sym typeface="Helvetica Neue"/>
        </a:defRPr>
      </a:lvl7pPr>
      <a:lvl8pPr marL="7028744" marR="0" indent="-805666" algn="l" defTabSz="825512" rtl="0" latinLnBrk="0">
        <a:lnSpc>
          <a:spcPts val="10400"/>
        </a:lnSpc>
        <a:spcBef>
          <a:spcPts val="5901"/>
        </a:spcBef>
        <a:spcAft>
          <a:spcPts val="0"/>
        </a:spcAft>
        <a:buClrTx/>
        <a:buSzPct val="47000"/>
        <a:buFontTx/>
        <a:buBlip>
          <a:blip r:embed="rId15"/>
        </a:buBlip>
        <a:tabLst/>
        <a:defRPr sz="5800" b="0" i="0" u="none" strike="noStrike" cap="none" spc="0" baseline="0">
          <a:solidFill>
            <a:srgbClr val="000000"/>
          </a:solidFill>
          <a:uFillTx/>
          <a:latin typeface="+mn-lt"/>
          <a:ea typeface="+mn-ea"/>
          <a:cs typeface="+mn-cs"/>
          <a:sym typeface="Helvetica Neue"/>
        </a:defRPr>
      </a:lvl8pPr>
      <a:lvl9pPr marL="7917755" marR="0" indent="-805666" algn="l" defTabSz="825512" rtl="0" latinLnBrk="0">
        <a:lnSpc>
          <a:spcPts val="10400"/>
        </a:lnSpc>
        <a:spcBef>
          <a:spcPts val="5901"/>
        </a:spcBef>
        <a:spcAft>
          <a:spcPts val="0"/>
        </a:spcAft>
        <a:buClrTx/>
        <a:buSzPct val="47000"/>
        <a:buFontTx/>
        <a:buBlip>
          <a:blip r:embed="rId15"/>
        </a:buBlip>
        <a:tabLst/>
        <a:defRPr sz="5800" b="0" i="0" u="none" strike="noStrike" cap="none" spc="0" baseline="0">
          <a:solidFill>
            <a:srgbClr val="000000"/>
          </a:solidFill>
          <a:uFillTx/>
          <a:latin typeface="+mn-lt"/>
          <a:ea typeface="+mn-ea"/>
          <a:cs typeface="+mn-cs"/>
          <a:sym typeface="Helvetica Neue"/>
        </a:defRPr>
      </a:lvl9pPr>
    </p:bodyStyle>
    <p:otherStyle>
      <a:lvl1pPr marL="0" marR="0" indent="0" algn="ctr" defTabSz="825512" rtl="0" latinLnBrk="0">
        <a:lnSpc>
          <a:spcPct val="100000"/>
        </a:lnSpc>
        <a:spcBef>
          <a:spcPts val="0"/>
        </a:spcBef>
        <a:spcAft>
          <a:spcPts val="0"/>
        </a:spcAft>
        <a:buClrTx/>
        <a:buSzTx/>
        <a:buFontTx/>
        <a:buNone/>
        <a:tabLst/>
        <a:defRPr sz="4000" b="0" i="0" u="none" strike="noStrike" cap="none" spc="0" baseline="0">
          <a:solidFill>
            <a:schemeClr val="tx1"/>
          </a:solidFill>
          <a:uFillTx/>
          <a:latin typeface="+mn-lt"/>
          <a:ea typeface="+mn-ea"/>
          <a:cs typeface="+mn-cs"/>
          <a:sym typeface="Gill Sans"/>
        </a:defRPr>
      </a:lvl1pPr>
      <a:lvl2pPr marL="0" marR="0" indent="228603" algn="ctr" defTabSz="825512" rtl="0" latinLnBrk="0">
        <a:lnSpc>
          <a:spcPct val="100000"/>
        </a:lnSpc>
        <a:spcBef>
          <a:spcPts val="0"/>
        </a:spcBef>
        <a:spcAft>
          <a:spcPts val="0"/>
        </a:spcAft>
        <a:buClrTx/>
        <a:buSzTx/>
        <a:buFontTx/>
        <a:buNone/>
        <a:tabLst/>
        <a:defRPr sz="4000" b="0" i="0" u="none" strike="noStrike" cap="none" spc="0" baseline="0">
          <a:solidFill>
            <a:schemeClr val="tx1"/>
          </a:solidFill>
          <a:uFillTx/>
          <a:latin typeface="+mn-lt"/>
          <a:ea typeface="+mn-ea"/>
          <a:cs typeface="+mn-cs"/>
          <a:sym typeface="Gill Sans"/>
        </a:defRPr>
      </a:lvl2pPr>
      <a:lvl3pPr marL="0" marR="0" indent="457206" algn="ctr" defTabSz="825512" rtl="0" latinLnBrk="0">
        <a:lnSpc>
          <a:spcPct val="100000"/>
        </a:lnSpc>
        <a:spcBef>
          <a:spcPts val="0"/>
        </a:spcBef>
        <a:spcAft>
          <a:spcPts val="0"/>
        </a:spcAft>
        <a:buClrTx/>
        <a:buSzTx/>
        <a:buFontTx/>
        <a:buNone/>
        <a:tabLst/>
        <a:defRPr sz="4000" b="0" i="0" u="none" strike="noStrike" cap="none" spc="0" baseline="0">
          <a:solidFill>
            <a:schemeClr val="tx1"/>
          </a:solidFill>
          <a:uFillTx/>
          <a:latin typeface="+mn-lt"/>
          <a:ea typeface="+mn-ea"/>
          <a:cs typeface="+mn-cs"/>
          <a:sym typeface="Gill Sans"/>
        </a:defRPr>
      </a:lvl3pPr>
      <a:lvl4pPr marL="0" marR="0" indent="685809" algn="ctr" defTabSz="825512" rtl="0" latinLnBrk="0">
        <a:lnSpc>
          <a:spcPct val="100000"/>
        </a:lnSpc>
        <a:spcBef>
          <a:spcPts val="0"/>
        </a:spcBef>
        <a:spcAft>
          <a:spcPts val="0"/>
        </a:spcAft>
        <a:buClrTx/>
        <a:buSzTx/>
        <a:buFontTx/>
        <a:buNone/>
        <a:tabLst/>
        <a:defRPr sz="4000" b="0" i="0" u="none" strike="noStrike" cap="none" spc="0" baseline="0">
          <a:solidFill>
            <a:schemeClr val="tx1"/>
          </a:solidFill>
          <a:uFillTx/>
          <a:latin typeface="+mn-lt"/>
          <a:ea typeface="+mn-ea"/>
          <a:cs typeface="+mn-cs"/>
          <a:sym typeface="Gill Sans"/>
        </a:defRPr>
      </a:lvl4pPr>
      <a:lvl5pPr marL="0" marR="0" indent="914411" algn="ctr" defTabSz="825512" rtl="0" latinLnBrk="0">
        <a:lnSpc>
          <a:spcPct val="100000"/>
        </a:lnSpc>
        <a:spcBef>
          <a:spcPts val="0"/>
        </a:spcBef>
        <a:spcAft>
          <a:spcPts val="0"/>
        </a:spcAft>
        <a:buClrTx/>
        <a:buSzTx/>
        <a:buFontTx/>
        <a:buNone/>
        <a:tabLst/>
        <a:defRPr sz="4000" b="0" i="0" u="none" strike="noStrike" cap="none" spc="0" baseline="0">
          <a:solidFill>
            <a:schemeClr val="tx1"/>
          </a:solidFill>
          <a:uFillTx/>
          <a:latin typeface="+mn-lt"/>
          <a:ea typeface="+mn-ea"/>
          <a:cs typeface="+mn-cs"/>
          <a:sym typeface="Gill Sans"/>
        </a:defRPr>
      </a:lvl5pPr>
      <a:lvl6pPr marL="0" marR="0" indent="1143014" algn="ctr" defTabSz="825512" rtl="0" latinLnBrk="0">
        <a:lnSpc>
          <a:spcPct val="100000"/>
        </a:lnSpc>
        <a:spcBef>
          <a:spcPts val="0"/>
        </a:spcBef>
        <a:spcAft>
          <a:spcPts val="0"/>
        </a:spcAft>
        <a:buClrTx/>
        <a:buSzTx/>
        <a:buFontTx/>
        <a:buNone/>
        <a:tabLst/>
        <a:defRPr sz="4000" b="0" i="0" u="none" strike="noStrike" cap="none" spc="0" baseline="0">
          <a:solidFill>
            <a:schemeClr val="tx1"/>
          </a:solidFill>
          <a:uFillTx/>
          <a:latin typeface="+mn-lt"/>
          <a:ea typeface="+mn-ea"/>
          <a:cs typeface="+mn-cs"/>
          <a:sym typeface="Gill Sans"/>
        </a:defRPr>
      </a:lvl6pPr>
      <a:lvl7pPr marL="0" marR="0" indent="1371617" algn="ctr" defTabSz="825512" rtl="0" latinLnBrk="0">
        <a:lnSpc>
          <a:spcPct val="100000"/>
        </a:lnSpc>
        <a:spcBef>
          <a:spcPts val="0"/>
        </a:spcBef>
        <a:spcAft>
          <a:spcPts val="0"/>
        </a:spcAft>
        <a:buClrTx/>
        <a:buSzTx/>
        <a:buFontTx/>
        <a:buNone/>
        <a:tabLst/>
        <a:defRPr sz="4000" b="0" i="0" u="none" strike="noStrike" cap="none" spc="0" baseline="0">
          <a:solidFill>
            <a:schemeClr val="tx1"/>
          </a:solidFill>
          <a:uFillTx/>
          <a:latin typeface="+mn-lt"/>
          <a:ea typeface="+mn-ea"/>
          <a:cs typeface="+mn-cs"/>
          <a:sym typeface="Gill Sans"/>
        </a:defRPr>
      </a:lvl7pPr>
      <a:lvl8pPr marL="0" marR="0" indent="1600220" algn="ctr" defTabSz="825512" rtl="0" latinLnBrk="0">
        <a:lnSpc>
          <a:spcPct val="100000"/>
        </a:lnSpc>
        <a:spcBef>
          <a:spcPts val="0"/>
        </a:spcBef>
        <a:spcAft>
          <a:spcPts val="0"/>
        </a:spcAft>
        <a:buClrTx/>
        <a:buSzTx/>
        <a:buFontTx/>
        <a:buNone/>
        <a:tabLst/>
        <a:defRPr sz="4000" b="0" i="0" u="none" strike="noStrike" cap="none" spc="0" baseline="0">
          <a:solidFill>
            <a:schemeClr val="tx1"/>
          </a:solidFill>
          <a:uFillTx/>
          <a:latin typeface="+mn-lt"/>
          <a:ea typeface="+mn-ea"/>
          <a:cs typeface="+mn-cs"/>
          <a:sym typeface="Gill Sans"/>
        </a:defRPr>
      </a:lvl8pPr>
      <a:lvl9pPr marL="0" marR="0" indent="1828823" algn="ctr" defTabSz="825512" rtl="0" latinLnBrk="0">
        <a:lnSpc>
          <a:spcPct val="100000"/>
        </a:lnSpc>
        <a:spcBef>
          <a:spcPts val="0"/>
        </a:spcBef>
        <a:spcAft>
          <a:spcPts val="0"/>
        </a:spcAft>
        <a:buClrTx/>
        <a:buSzTx/>
        <a:buFontTx/>
        <a:buNone/>
        <a:tabLst/>
        <a:defRPr sz="4000" b="0" i="0" u="none" strike="noStrike" cap="none" spc="0" baseline="0">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40.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media" Target="../media/media2.mp4"/><Relationship Id="rId7" Type="http://schemas.openxmlformats.org/officeDocument/2006/relationships/image" Target="../media/image3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5.xml"/><Relationship Id="rId5" Type="http://schemas.openxmlformats.org/officeDocument/2006/relationships/slideLayout" Target="../slideLayouts/slideLayout6.xml"/><Relationship Id="rId4" Type="http://schemas.openxmlformats.org/officeDocument/2006/relationships/video" Target="../media/media2.mp4"/></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microsoft.com/office/2007/relationships/hdphoto" Target="../media/hdphoto2.wdp"/><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Система распознавания жестов на видеопоследовательности для реализации интерфейсов человеко-машинного взаимодействия"/>
          <p:cNvSpPr txBox="1">
            <a:spLocks noGrp="1"/>
          </p:cNvSpPr>
          <p:nvPr>
            <p:ph type="ctrTitle"/>
          </p:nvPr>
        </p:nvSpPr>
        <p:spPr>
          <a:xfrm>
            <a:off x="121004" y="4728561"/>
            <a:ext cx="24141997" cy="5383208"/>
          </a:xfrm>
          <a:prstGeom prst="rect">
            <a:avLst/>
          </a:prstGeom>
        </p:spPr>
        <p:txBody>
          <a:bodyPr anchor="ctr">
            <a:normAutofit/>
          </a:bodyPr>
          <a:lstStyle>
            <a:lvl1pPr defTabSz="544830">
              <a:defRPr sz="8712"/>
            </a:lvl1pPr>
          </a:lstStyle>
          <a:p>
            <a:r>
              <a:rPr lang="ru-RU" sz="8000" b="1" dirty="0">
                <a:latin typeface="Gill Sans" panose="020B0502020104020203" pitchFamily="34" charset="-79"/>
                <a:cs typeface="Gill Sans" panose="020B0502020104020203" pitchFamily="34" charset="-79"/>
              </a:rPr>
              <a:t>Система распознавания жестов на видеопоследовательности для реализации интерфейсов человеко-машинного взаимодействия</a:t>
            </a:r>
          </a:p>
        </p:txBody>
      </p:sp>
      <p:sp>
        <p:nvSpPr>
          <p:cNvPr id="120" name="Студент: Юдаков Дмитрий, ИУ1-81Б Научный руководитель: Парфентьев Кирилл Викторович, старший преподаватель"/>
          <p:cNvSpPr txBox="1">
            <a:spLocks noGrp="1"/>
          </p:cNvSpPr>
          <p:nvPr>
            <p:ph type="subTitle" sz="quarter" idx="1"/>
          </p:nvPr>
        </p:nvSpPr>
        <p:spPr>
          <a:xfrm>
            <a:off x="171111" y="10819260"/>
            <a:ext cx="23635384" cy="2034013"/>
          </a:xfrm>
          <a:prstGeom prst="rect">
            <a:avLst/>
          </a:prstGeom>
        </p:spPr>
        <p:txBody>
          <a:bodyPr anchor="ctr">
            <a:normAutofit/>
          </a:bodyPr>
          <a:lstStyle/>
          <a:p>
            <a:pPr defTabSz="668664">
              <a:spcBef>
                <a:spcPts val="4701"/>
              </a:spcBef>
              <a:defRPr sz="4698">
                <a:solidFill>
                  <a:srgbClr val="000000"/>
                </a:solidFill>
                <a:latin typeface="+mn-lt"/>
                <a:ea typeface="+mn-ea"/>
                <a:cs typeface="+mn-cs"/>
                <a:sym typeface="Helvetica Neue"/>
              </a:defRPr>
            </a:pPr>
            <a:r>
              <a:rPr sz="4000" dirty="0" err="1"/>
              <a:t>Студент</a:t>
            </a:r>
            <a:r>
              <a:rPr sz="4000" dirty="0"/>
              <a:t>: Юдаков </a:t>
            </a:r>
            <a:r>
              <a:rPr sz="4000" dirty="0" err="1"/>
              <a:t>Дмитрий</a:t>
            </a:r>
            <a:r>
              <a:rPr sz="4000" dirty="0"/>
              <a:t>, ИУ1-81Б</a:t>
            </a:r>
            <a:br>
              <a:rPr sz="4000" dirty="0"/>
            </a:br>
            <a:r>
              <a:rPr sz="4000" dirty="0" err="1"/>
              <a:t>Научный</a:t>
            </a:r>
            <a:r>
              <a:rPr sz="4000" dirty="0"/>
              <a:t> </a:t>
            </a:r>
            <a:r>
              <a:rPr sz="4000" dirty="0" err="1"/>
              <a:t>руководитель</a:t>
            </a:r>
            <a:r>
              <a:rPr sz="4000" dirty="0"/>
              <a:t>: </a:t>
            </a:r>
            <a:r>
              <a:rPr sz="4000" dirty="0" err="1"/>
              <a:t>Парфентьев</a:t>
            </a:r>
            <a:r>
              <a:rPr sz="4000" dirty="0"/>
              <a:t> </a:t>
            </a:r>
            <a:r>
              <a:rPr sz="4000" dirty="0" err="1"/>
              <a:t>Кирилл</a:t>
            </a:r>
            <a:r>
              <a:rPr sz="4000" dirty="0"/>
              <a:t> </a:t>
            </a:r>
            <a:r>
              <a:rPr sz="4000" dirty="0" err="1"/>
              <a:t>Викторович</a:t>
            </a:r>
            <a:r>
              <a:rPr sz="4000" dirty="0"/>
              <a:t>, </a:t>
            </a:r>
            <a:r>
              <a:rPr sz="4000" dirty="0" err="1"/>
              <a:t>старший</a:t>
            </a:r>
            <a:r>
              <a:rPr sz="4000" dirty="0"/>
              <a:t> </a:t>
            </a:r>
            <a:r>
              <a:rPr sz="4000" dirty="0" err="1"/>
              <a:t>преподаватель</a:t>
            </a:r>
            <a:endParaRPr sz="4000" dirty="0"/>
          </a:p>
        </p:txBody>
      </p:sp>
      <p:pic>
        <p:nvPicPr>
          <p:cNvPr id="122" name="Изображение" descr="Изображение"/>
          <p:cNvPicPr>
            <a:picLocks noChangeAspect="1"/>
          </p:cNvPicPr>
          <p:nvPr/>
        </p:nvPicPr>
        <p:blipFill>
          <a:blip r:embed="rId3"/>
          <a:stretch>
            <a:fillRect/>
          </a:stretch>
        </p:blipFill>
        <p:spPr>
          <a:xfrm>
            <a:off x="275065" y="133914"/>
            <a:ext cx="2209800" cy="2603501"/>
          </a:xfrm>
          <a:prstGeom prst="rect">
            <a:avLst/>
          </a:prstGeom>
          <a:ln w="12700">
            <a:miter lim="400000"/>
          </a:ln>
        </p:spPr>
      </p:pic>
      <p:sp>
        <p:nvSpPr>
          <p:cNvPr id="123" name="Выпускная квалификационная работа на тему:"/>
          <p:cNvSpPr txBox="1"/>
          <p:nvPr/>
        </p:nvSpPr>
        <p:spPr>
          <a:xfrm>
            <a:off x="2651148" y="3277649"/>
            <a:ext cx="19081701" cy="20207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412750">
              <a:defRPr sz="6600">
                <a:latin typeface="+mn-lt"/>
                <a:ea typeface="+mn-ea"/>
                <a:cs typeface="+mn-cs"/>
                <a:sym typeface="Helvetica Neue"/>
              </a:defRPr>
            </a:lvl1pPr>
          </a:lstStyle>
          <a:p>
            <a:r>
              <a:rPr sz="4800" dirty="0"/>
              <a:t> </a:t>
            </a:r>
            <a:r>
              <a:rPr sz="4800" dirty="0" err="1"/>
              <a:t>Выпускная</a:t>
            </a:r>
            <a:r>
              <a:rPr sz="4800" dirty="0"/>
              <a:t> </a:t>
            </a:r>
            <a:r>
              <a:rPr sz="4800" dirty="0" err="1"/>
              <a:t>квалификационная</a:t>
            </a:r>
            <a:r>
              <a:rPr sz="4800" dirty="0"/>
              <a:t> </a:t>
            </a:r>
            <a:r>
              <a:rPr sz="4800" dirty="0" err="1"/>
              <a:t>работа</a:t>
            </a:r>
            <a:r>
              <a:rPr sz="4800" dirty="0"/>
              <a:t> </a:t>
            </a:r>
            <a:r>
              <a:rPr sz="4800" dirty="0" err="1"/>
              <a:t>на</a:t>
            </a:r>
            <a:r>
              <a:rPr sz="4800" dirty="0"/>
              <a:t> </a:t>
            </a:r>
            <a:r>
              <a:rPr sz="4800" dirty="0" err="1"/>
              <a:t>тему</a:t>
            </a:r>
            <a:r>
              <a:rPr sz="4800" dirty="0"/>
              <a:t>:</a:t>
            </a:r>
          </a:p>
        </p:txBody>
      </p:sp>
      <p:sp>
        <p:nvSpPr>
          <p:cNvPr id="124" name="Министерство науки и высшего образования Российской Федерации  Федеральное государственное бюджетное образовательное учреждение высшего образования «Московский государственный технический университет имени Н.Э. Баумана (национальный исследовательский уни"/>
          <p:cNvSpPr txBox="1"/>
          <p:nvPr/>
        </p:nvSpPr>
        <p:spPr>
          <a:xfrm>
            <a:off x="3222856" y="266001"/>
            <a:ext cx="20494880" cy="23393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defTabSz="528327">
              <a:spcBef>
                <a:spcPts val="3701"/>
              </a:spcBef>
              <a:defRPr sz="3712">
                <a:latin typeface="+mn-lt"/>
                <a:ea typeface="+mn-ea"/>
                <a:cs typeface="+mn-cs"/>
                <a:sym typeface="Helvetica Neue"/>
              </a:defRPr>
            </a:pPr>
            <a:r>
              <a:rPr sz="2800" dirty="0" err="1"/>
              <a:t>Министерство</a:t>
            </a:r>
            <a:r>
              <a:rPr sz="2800" dirty="0"/>
              <a:t> </a:t>
            </a:r>
            <a:r>
              <a:rPr sz="2800" dirty="0" err="1"/>
              <a:t>науки</a:t>
            </a:r>
            <a:r>
              <a:rPr sz="2800" dirty="0"/>
              <a:t> </a:t>
            </a:r>
            <a:r>
              <a:rPr sz="2800" dirty="0" err="1"/>
              <a:t>и</a:t>
            </a:r>
            <a:r>
              <a:rPr sz="2800" dirty="0"/>
              <a:t> </a:t>
            </a:r>
            <a:r>
              <a:rPr sz="2800" dirty="0" err="1"/>
              <a:t>высшего</a:t>
            </a:r>
            <a:r>
              <a:rPr sz="2800" dirty="0"/>
              <a:t> </a:t>
            </a:r>
            <a:r>
              <a:rPr sz="2800" dirty="0" err="1"/>
              <a:t>образования</a:t>
            </a:r>
            <a:r>
              <a:rPr sz="2800" dirty="0"/>
              <a:t> </a:t>
            </a:r>
            <a:r>
              <a:rPr sz="2800" dirty="0" err="1"/>
              <a:t>Российской</a:t>
            </a:r>
            <a:r>
              <a:rPr sz="2800" dirty="0"/>
              <a:t> </a:t>
            </a:r>
            <a:r>
              <a:rPr sz="2800" dirty="0" err="1"/>
              <a:t>Федерации</a:t>
            </a:r>
            <a:r>
              <a:rPr sz="2800" dirty="0"/>
              <a:t> </a:t>
            </a:r>
            <a:br>
              <a:rPr sz="2800" dirty="0"/>
            </a:br>
            <a:r>
              <a:rPr sz="2800" dirty="0" err="1"/>
              <a:t>Федеральное</a:t>
            </a:r>
            <a:r>
              <a:rPr sz="2800" dirty="0"/>
              <a:t> </a:t>
            </a:r>
            <a:r>
              <a:rPr sz="2800" dirty="0" err="1"/>
              <a:t>государственное</a:t>
            </a:r>
            <a:r>
              <a:rPr sz="2800" dirty="0"/>
              <a:t> </a:t>
            </a:r>
            <a:r>
              <a:rPr sz="2800" dirty="0" err="1"/>
              <a:t>бюджетное</a:t>
            </a:r>
            <a:r>
              <a:rPr sz="2800" dirty="0"/>
              <a:t> </a:t>
            </a:r>
            <a:r>
              <a:rPr sz="2800" dirty="0" err="1"/>
              <a:t>образовательное</a:t>
            </a:r>
            <a:r>
              <a:rPr sz="2800" dirty="0"/>
              <a:t> </a:t>
            </a:r>
            <a:r>
              <a:rPr sz="2800" dirty="0" err="1"/>
              <a:t>учреждение</a:t>
            </a:r>
            <a:r>
              <a:rPr sz="2800" dirty="0"/>
              <a:t> </a:t>
            </a:r>
            <a:r>
              <a:rPr sz="2800" dirty="0" err="1"/>
              <a:t>высшего</a:t>
            </a:r>
            <a:r>
              <a:rPr sz="2800" dirty="0"/>
              <a:t> </a:t>
            </a:r>
            <a:r>
              <a:rPr sz="2800" dirty="0" err="1"/>
              <a:t>образования</a:t>
            </a:r>
            <a:r>
              <a:rPr sz="2800" dirty="0"/>
              <a:t> «</a:t>
            </a:r>
            <a:r>
              <a:rPr sz="2800" dirty="0" err="1"/>
              <a:t>Московский</a:t>
            </a:r>
            <a:r>
              <a:rPr sz="2800" dirty="0"/>
              <a:t> </a:t>
            </a:r>
            <a:r>
              <a:rPr sz="2800" dirty="0" err="1"/>
              <a:t>государственный</a:t>
            </a:r>
            <a:r>
              <a:rPr sz="2800" dirty="0"/>
              <a:t> </a:t>
            </a:r>
            <a:r>
              <a:rPr sz="2800" dirty="0" err="1"/>
              <a:t>технический</a:t>
            </a:r>
            <a:r>
              <a:rPr sz="2800" dirty="0"/>
              <a:t> </a:t>
            </a:r>
            <a:r>
              <a:rPr sz="2800" dirty="0" err="1"/>
              <a:t>университет</a:t>
            </a:r>
            <a:r>
              <a:rPr sz="2800" dirty="0"/>
              <a:t> </a:t>
            </a:r>
            <a:r>
              <a:rPr sz="2800" dirty="0" err="1"/>
              <a:t>имени</a:t>
            </a:r>
            <a:r>
              <a:rPr sz="2800" dirty="0"/>
              <a:t> Н.Э. </a:t>
            </a:r>
            <a:r>
              <a:rPr sz="2800" dirty="0" err="1"/>
              <a:t>Баумана</a:t>
            </a:r>
            <a:r>
              <a:rPr sz="2800" dirty="0"/>
              <a:t> (</a:t>
            </a:r>
            <a:r>
              <a:rPr sz="2800" dirty="0" err="1"/>
              <a:t>национальный</a:t>
            </a:r>
            <a:r>
              <a:rPr sz="2800" dirty="0"/>
              <a:t> </a:t>
            </a:r>
            <a:r>
              <a:rPr sz="2800" dirty="0" err="1"/>
              <a:t>исследовательский</a:t>
            </a:r>
            <a:r>
              <a:rPr sz="2800" dirty="0"/>
              <a:t> </a:t>
            </a:r>
            <a:r>
              <a:rPr sz="2800" dirty="0" err="1"/>
              <a:t>университет</a:t>
            </a:r>
            <a:r>
              <a:rPr sz="2800" dirty="0"/>
              <a:t>)»</a:t>
            </a:r>
            <a:br>
              <a:rPr lang="ru-RU" sz="2800" dirty="0"/>
            </a:br>
            <a:r>
              <a:rPr sz="2800" dirty="0"/>
              <a:t> (МГТУ </a:t>
            </a:r>
            <a:r>
              <a:rPr sz="2800" dirty="0" err="1"/>
              <a:t>им</a:t>
            </a:r>
            <a:r>
              <a:rPr sz="2800" dirty="0"/>
              <a:t>. Н.Э. </a:t>
            </a:r>
            <a:r>
              <a:rPr sz="2800" dirty="0" err="1"/>
              <a:t>Баумана</a:t>
            </a:r>
            <a:r>
              <a:rPr sz="2800" dirty="0"/>
              <a:t>)</a:t>
            </a:r>
          </a:p>
        </p:txBody>
      </p:sp>
      <p:sp>
        <p:nvSpPr>
          <p:cNvPr id="125" name="Москва, 2022"/>
          <p:cNvSpPr txBox="1"/>
          <p:nvPr/>
        </p:nvSpPr>
        <p:spPr>
          <a:xfrm>
            <a:off x="10348224" y="13118076"/>
            <a:ext cx="3687552" cy="7575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gn="l" defTabSz="627379">
              <a:lnSpc>
                <a:spcPts val="7900"/>
              </a:lnSpc>
              <a:spcBef>
                <a:spcPts val="4400"/>
              </a:spcBef>
              <a:defRPr sz="4408">
                <a:latin typeface="+mn-lt"/>
                <a:ea typeface="+mn-ea"/>
                <a:cs typeface="+mn-cs"/>
                <a:sym typeface="Helvetica Neue"/>
              </a:defRPr>
            </a:lvl1pPr>
          </a:lstStyle>
          <a:p>
            <a:pPr algn="ctr">
              <a:lnSpc>
                <a:spcPct val="100000"/>
              </a:lnSpc>
              <a:spcBef>
                <a:spcPts val="0"/>
              </a:spcBef>
            </a:pPr>
            <a:r>
              <a:rPr sz="2800" dirty="0" err="1"/>
              <a:t>Москва</a:t>
            </a:r>
            <a:r>
              <a:rPr sz="2800" dirty="0"/>
              <a:t>, 2022</a:t>
            </a:r>
          </a:p>
        </p:txBody>
      </p:sp>
      <p:sp>
        <p:nvSpPr>
          <p:cNvPr id="126" name="Линия"/>
          <p:cNvSpPr/>
          <p:nvPr/>
        </p:nvSpPr>
        <p:spPr>
          <a:xfrm>
            <a:off x="-108663" y="3161544"/>
            <a:ext cx="24601331" cy="0"/>
          </a:xfrm>
          <a:prstGeom prst="line">
            <a:avLst/>
          </a:prstGeom>
          <a:ln w="63500">
            <a:solidFill>
              <a:srgbClr val="75B1D4"/>
            </a:solidFill>
            <a:miter lim="400000"/>
          </a:ln>
        </p:spPr>
        <p:txBody>
          <a:bodyPr lIns="50800" tIns="50800" rIns="50800" bIns="50800" anchor="ctr"/>
          <a:lstStyle/>
          <a:p>
            <a:pPr>
              <a:defRPr sz="5000">
                <a:solidFill>
                  <a:srgbClr val="858585"/>
                </a:solidFill>
                <a:latin typeface="Marker Felt"/>
                <a:ea typeface="Marker Felt"/>
                <a:cs typeface="Marker Felt"/>
                <a:sym typeface="Marker Felt"/>
              </a:defRPr>
            </a:pPr>
            <a:endParaRPr sz="5000"/>
          </a:p>
        </p:txBody>
      </p:sp>
      <p:sp>
        <p:nvSpPr>
          <p:cNvPr id="127" name="Линия"/>
          <p:cNvSpPr/>
          <p:nvPr/>
        </p:nvSpPr>
        <p:spPr>
          <a:xfrm>
            <a:off x="-108666" y="10540149"/>
            <a:ext cx="24601331" cy="0"/>
          </a:xfrm>
          <a:prstGeom prst="line">
            <a:avLst/>
          </a:prstGeom>
          <a:ln w="63500">
            <a:solidFill>
              <a:srgbClr val="75B1D4"/>
            </a:solidFill>
            <a:miter lim="400000"/>
          </a:ln>
        </p:spPr>
        <p:txBody>
          <a:bodyPr lIns="50800" tIns="50800" rIns="50800" bIns="50800" anchor="ctr"/>
          <a:lstStyle/>
          <a:p>
            <a:pPr>
              <a:defRPr sz="5000">
                <a:solidFill>
                  <a:srgbClr val="858585"/>
                </a:solidFill>
                <a:latin typeface="Marker Felt"/>
                <a:ea typeface="Marker Felt"/>
                <a:cs typeface="Marker Felt"/>
                <a:sym typeface="Marker Felt"/>
              </a:defRPr>
            </a:pPr>
            <a:endParaRPr sz="500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Нейросетевые технологии в детектировании кисти"/>
          <p:cNvSpPr txBox="1">
            <a:spLocks noGrp="1"/>
          </p:cNvSpPr>
          <p:nvPr>
            <p:ph type="title"/>
          </p:nvPr>
        </p:nvSpPr>
        <p:spPr>
          <a:xfrm>
            <a:off x="1128409" y="0"/>
            <a:ext cx="22042875" cy="1815278"/>
          </a:xfrm>
          <a:prstGeom prst="rect">
            <a:avLst/>
          </a:prstGeom>
        </p:spPr>
        <p:txBody>
          <a:bodyPr>
            <a:noAutofit/>
          </a:bodyPr>
          <a:lstStyle>
            <a:lvl1pPr defTabSz="553084">
              <a:defRPr sz="7504"/>
            </a:lvl1pPr>
          </a:lstStyle>
          <a:p>
            <a:r>
              <a:rPr lang="ru-RU" sz="6000" b="1" dirty="0"/>
              <a:t>Результаты обучения модели распознавания статических жестов</a:t>
            </a:r>
            <a:endParaRPr sz="6000" b="1" dirty="0"/>
          </a:p>
        </p:txBody>
      </p:sp>
      <p:pic>
        <p:nvPicPr>
          <p:cNvPr id="12" name="Рисунок 11">
            <a:extLst>
              <a:ext uri="{FF2B5EF4-FFF2-40B4-BE49-F238E27FC236}">
                <a16:creationId xmlns:a16="http://schemas.microsoft.com/office/drawing/2014/main" id="{F2BCAAF1-3309-1A4A-000F-21AF66ADAF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60818" y="1982943"/>
            <a:ext cx="8085749" cy="5734017"/>
          </a:xfrm>
          <a:prstGeom prst="rect">
            <a:avLst/>
          </a:prstGeom>
        </p:spPr>
      </p:pic>
      <p:pic>
        <p:nvPicPr>
          <p:cNvPr id="14" name="Рисунок 13">
            <a:extLst>
              <a:ext uri="{FF2B5EF4-FFF2-40B4-BE49-F238E27FC236}">
                <a16:creationId xmlns:a16="http://schemas.microsoft.com/office/drawing/2014/main" id="{1779C446-96BD-3DFC-58C9-201CD3C2B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60818" y="7716960"/>
            <a:ext cx="8085749" cy="5734017"/>
          </a:xfrm>
          <a:prstGeom prst="rect">
            <a:avLst/>
          </a:prstGeom>
        </p:spPr>
      </p:pic>
      <p:graphicFrame>
        <p:nvGraphicFramePr>
          <p:cNvPr id="2" name="Таблица 2">
            <a:extLst>
              <a:ext uri="{FF2B5EF4-FFF2-40B4-BE49-F238E27FC236}">
                <a16:creationId xmlns:a16="http://schemas.microsoft.com/office/drawing/2014/main" id="{72B8C5B9-D6A6-204D-219F-758C9C48E4B6}"/>
              </a:ext>
            </a:extLst>
          </p:cNvPr>
          <p:cNvGraphicFramePr>
            <a:graphicFrameLocks noGrp="1"/>
          </p:cNvGraphicFramePr>
          <p:nvPr>
            <p:extLst>
              <p:ext uri="{D42A27DB-BD31-4B8C-83A1-F6EECF244321}">
                <p14:modId xmlns:p14="http://schemas.microsoft.com/office/powerpoint/2010/main" val="1617204812"/>
              </p:ext>
            </p:extLst>
          </p:nvPr>
        </p:nvGraphicFramePr>
        <p:xfrm>
          <a:off x="786412" y="3190296"/>
          <a:ext cx="5180967" cy="5197041"/>
        </p:xfrm>
        <a:graphic>
          <a:graphicData uri="http://schemas.openxmlformats.org/drawingml/2006/table">
            <a:tbl>
              <a:tblPr firstRow="1" bandRow="1">
                <a:tableStyleId>{5940675A-B579-460E-94D1-54222C63F5DA}</a:tableStyleId>
              </a:tblPr>
              <a:tblGrid>
                <a:gridCol w="510989">
                  <a:extLst>
                    <a:ext uri="{9D8B030D-6E8A-4147-A177-3AD203B41FA5}">
                      <a16:colId xmlns:a16="http://schemas.microsoft.com/office/drawing/2014/main" val="3372757762"/>
                    </a:ext>
                  </a:extLst>
                </a:gridCol>
                <a:gridCol w="478967">
                  <a:extLst>
                    <a:ext uri="{9D8B030D-6E8A-4147-A177-3AD203B41FA5}">
                      <a16:colId xmlns:a16="http://schemas.microsoft.com/office/drawing/2014/main" val="1360734663"/>
                    </a:ext>
                  </a:extLst>
                </a:gridCol>
                <a:gridCol w="1441671">
                  <a:extLst>
                    <a:ext uri="{9D8B030D-6E8A-4147-A177-3AD203B41FA5}">
                      <a16:colId xmlns:a16="http://schemas.microsoft.com/office/drawing/2014/main" val="829957773"/>
                    </a:ext>
                  </a:extLst>
                </a:gridCol>
                <a:gridCol w="1374670">
                  <a:extLst>
                    <a:ext uri="{9D8B030D-6E8A-4147-A177-3AD203B41FA5}">
                      <a16:colId xmlns:a16="http://schemas.microsoft.com/office/drawing/2014/main" val="3777182295"/>
                    </a:ext>
                  </a:extLst>
                </a:gridCol>
                <a:gridCol w="1374670">
                  <a:extLst>
                    <a:ext uri="{9D8B030D-6E8A-4147-A177-3AD203B41FA5}">
                      <a16:colId xmlns:a16="http://schemas.microsoft.com/office/drawing/2014/main" val="156443116"/>
                    </a:ext>
                  </a:extLst>
                </a:gridCol>
              </a:tblGrid>
              <a:tr h="1386907">
                <a:tc rowSpan="3">
                  <a:txBody>
                    <a:bodyPr/>
                    <a:lstStyle/>
                    <a:p>
                      <a:pPr algn="ctr"/>
                      <a:r>
                        <a:rPr lang="ru-RU" sz="2800" dirty="0"/>
                        <a:t>Предсказанный класс</a:t>
                      </a:r>
                      <a:endParaRPr lang="en-GB" sz="2800" dirty="0"/>
                    </a:p>
                  </a:txBody>
                  <a:tcPr vert="vert27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ru-RU" sz="2800" b="1" dirty="0"/>
                        <a:t>1</a:t>
                      </a:r>
                      <a:endParaRPr lang="en-GB" sz="2800" b="1"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r>
                        <a:rPr lang="ru-RU" sz="3200" dirty="0"/>
                        <a:t>261</a:t>
                      </a:r>
                      <a:endParaRPr lang="en-GB" sz="3200"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tcPr>
                </a:tc>
                <a:tc>
                  <a:txBody>
                    <a:bodyPr/>
                    <a:lstStyle/>
                    <a:p>
                      <a:r>
                        <a:rPr lang="ru-RU" sz="3200" dirty="0"/>
                        <a:t>0</a:t>
                      </a:r>
                      <a:endParaRPr lang="en-GB" sz="3200"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ru-RU" sz="3200" dirty="0"/>
                        <a:t>0</a:t>
                      </a:r>
                      <a:endParaRPr lang="en-GB" sz="3200"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3441251"/>
                  </a:ext>
                </a:extLst>
              </a:tr>
              <a:tr h="1386907">
                <a:tc vMerge="1">
                  <a:txBody>
                    <a:bodyPr/>
                    <a:lstStyle/>
                    <a:p>
                      <a:pPr algn="r"/>
                      <a:endParaRPr lang="en-GB" dirty="0"/>
                    </a:p>
                  </a:txBody>
                  <a:tcPr anchor="ctr"/>
                </a:tc>
                <a:tc>
                  <a:txBody>
                    <a:bodyPr/>
                    <a:lstStyle/>
                    <a:p>
                      <a:pPr algn="ctr"/>
                      <a:r>
                        <a:rPr lang="ru-RU" sz="2800" b="1" dirty="0"/>
                        <a:t>2</a:t>
                      </a:r>
                      <a:endParaRPr lang="en-GB" sz="2800" b="1"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a:txBody>
                    <a:bodyPr/>
                    <a:lstStyle/>
                    <a:p>
                      <a:r>
                        <a:rPr lang="ru-RU" sz="3200" dirty="0"/>
                        <a:t>6</a:t>
                      </a:r>
                      <a:endParaRPr lang="en-GB" sz="3200"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ru-RU" sz="3200" dirty="0"/>
                        <a:t>328</a:t>
                      </a:r>
                      <a:endParaRPr lang="en-GB" sz="3200"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tcPr>
                </a:tc>
                <a:tc>
                  <a:txBody>
                    <a:bodyPr/>
                    <a:lstStyle/>
                    <a:p>
                      <a:r>
                        <a:rPr lang="ru-RU" sz="3200" dirty="0"/>
                        <a:t>0</a:t>
                      </a:r>
                      <a:endParaRPr lang="en-GB" sz="3200"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2127546"/>
                  </a:ext>
                </a:extLst>
              </a:tr>
              <a:tr h="1386907">
                <a:tc vMerge="1">
                  <a:txBody>
                    <a:bodyPr/>
                    <a:lstStyle/>
                    <a:p>
                      <a:pPr algn="r"/>
                      <a:endParaRPr lang="en-GB" dirty="0"/>
                    </a:p>
                  </a:txBody>
                  <a:tcPr anchor="ctr"/>
                </a:tc>
                <a:tc>
                  <a:txBody>
                    <a:bodyPr/>
                    <a:lstStyle/>
                    <a:p>
                      <a:pPr algn="ctr"/>
                      <a:r>
                        <a:rPr lang="ru-RU" sz="2800" b="1" dirty="0"/>
                        <a:t>3</a:t>
                      </a:r>
                      <a:endParaRPr lang="en-GB" sz="2800" b="1"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tcPr>
                </a:tc>
                <a:tc>
                  <a:txBody>
                    <a:bodyPr/>
                    <a:lstStyle/>
                    <a:p>
                      <a:r>
                        <a:rPr lang="ru-RU" sz="3200" dirty="0"/>
                        <a:t>1</a:t>
                      </a:r>
                      <a:endParaRPr lang="en-GB" sz="3200"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ru-RU" sz="3200" dirty="0"/>
                        <a:t>15</a:t>
                      </a:r>
                      <a:endParaRPr lang="en-GB" sz="3200"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ru-RU" sz="3200" dirty="0"/>
                        <a:t>174</a:t>
                      </a:r>
                      <a:endParaRPr lang="en-GB" sz="3200"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50000" t="50000" r="50000" b="50000"/>
                      </a:path>
                      <a:tileRect/>
                    </a:gradFill>
                  </a:tcPr>
                </a:tc>
                <a:extLst>
                  <a:ext uri="{0D108BD9-81ED-4DB2-BD59-A6C34878D82A}">
                    <a16:rowId xmlns:a16="http://schemas.microsoft.com/office/drawing/2014/main" val="4035184392"/>
                  </a:ext>
                </a:extLst>
              </a:tr>
              <a:tr h="480372">
                <a:tc rowSpan="2" gridSpan="2">
                  <a:txBody>
                    <a:bodyPr/>
                    <a:lstStyle/>
                    <a:p>
                      <a:endParaRPr lang="en-GB" sz="2400"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BlToTr w="38100" cap="flat" cmpd="sng" algn="ctr">
                      <a:solidFill>
                        <a:schemeClr val="tx1"/>
                      </a:solidFill>
                      <a:prstDash val="solid"/>
                      <a:round/>
                      <a:headEnd type="none" w="med" len="med"/>
                      <a:tailEnd type="none" w="med" len="med"/>
                    </a:lnBlToTr>
                  </a:tcPr>
                </a:tc>
                <a:tc rowSpan="2" hMerge="1">
                  <a:txBody>
                    <a:bodyPr/>
                    <a:lstStyle/>
                    <a:p>
                      <a:endParaRPr lang="en-GB"/>
                    </a:p>
                  </a:txBody>
                  <a:tcPr anchor="ctr"/>
                </a:tc>
                <a:tc>
                  <a:txBody>
                    <a:bodyPr/>
                    <a:lstStyle/>
                    <a:p>
                      <a:r>
                        <a:rPr lang="ru-RU" sz="2800" b="1" dirty="0"/>
                        <a:t>1</a:t>
                      </a:r>
                      <a:endParaRPr lang="en-GB" sz="2800" b="1"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r>
                        <a:rPr lang="ru-RU" sz="2800" b="1" dirty="0"/>
                        <a:t>2</a:t>
                      </a:r>
                      <a:endParaRPr lang="en-GB" sz="2800" b="1"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a:txBody>
                    <a:bodyPr/>
                    <a:lstStyle/>
                    <a:p>
                      <a:r>
                        <a:rPr lang="ru-RU" sz="2800" b="1" dirty="0"/>
                        <a:t>3</a:t>
                      </a:r>
                      <a:endParaRPr lang="en-GB" sz="2800" b="1"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tcPr>
                </a:tc>
                <a:extLst>
                  <a:ext uri="{0D108BD9-81ED-4DB2-BD59-A6C34878D82A}">
                    <a16:rowId xmlns:a16="http://schemas.microsoft.com/office/drawing/2014/main" val="846758068"/>
                  </a:ext>
                </a:extLst>
              </a:tr>
              <a:tr h="480372">
                <a:tc gridSpan="2" vMerge="1">
                  <a:txBody>
                    <a:bodyPr/>
                    <a:lstStyle/>
                    <a:p>
                      <a:endParaRPr lang="en-GB" dirty="0"/>
                    </a:p>
                  </a:txBody>
                  <a:tcPr anchor="ctr"/>
                </a:tc>
                <a:tc hMerge="1" vMerge="1">
                  <a:txBody>
                    <a:bodyPr/>
                    <a:lstStyle/>
                    <a:p>
                      <a:endParaRPr lang="en-GB" dirty="0"/>
                    </a:p>
                  </a:txBody>
                  <a:tcPr anchor="ctr"/>
                </a:tc>
                <a:tc gridSpan="3">
                  <a:txBody>
                    <a:bodyPr/>
                    <a:lstStyle/>
                    <a:p>
                      <a:r>
                        <a:rPr lang="ru-RU" sz="2800" dirty="0"/>
                        <a:t>Реальный класс</a:t>
                      </a:r>
                      <a:endParaRPr lang="en-GB" sz="2800"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3297572282"/>
                  </a:ext>
                </a:extLst>
              </a:tr>
            </a:tbl>
          </a:graphicData>
        </a:graphic>
      </p:graphicFrame>
      <p:sp>
        <p:nvSpPr>
          <p:cNvPr id="17" name="TextBox 16">
            <a:extLst>
              <a:ext uri="{FF2B5EF4-FFF2-40B4-BE49-F238E27FC236}">
                <a16:creationId xmlns:a16="http://schemas.microsoft.com/office/drawing/2014/main" id="{CAEF91C7-D187-36E3-5988-5D5195B78DC6}"/>
              </a:ext>
            </a:extLst>
          </p:cNvPr>
          <p:cNvSpPr txBox="1"/>
          <p:nvPr/>
        </p:nvSpPr>
        <p:spPr>
          <a:xfrm>
            <a:off x="786412" y="2184671"/>
            <a:ext cx="5148000" cy="720000"/>
          </a:xfrm>
          <a:prstGeom prst="rect">
            <a:avLst/>
          </a:prstGeom>
          <a:pattFill prst="pct30">
            <a:fgClr>
              <a:srgbClr val="CFE8F5"/>
            </a:fgClr>
            <a:bgClr>
              <a:schemeClr val="bg1"/>
            </a:bgClr>
          </a:patt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ru-RU" sz="2800" i="1" dirty="0">
                <a:latin typeface="+mn-lt"/>
              </a:rPr>
              <a:t>Матрица ошибок</a:t>
            </a:r>
            <a:endParaRPr lang="en-GB" sz="2800" i="1" dirty="0">
              <a:latin typeface="+mn-lt"/>
            </a:endParaRPr>
          </a:p>
        </p:txBody>
      </p:sp>
      <mc:AlternateContent xmlns:mc="http://schemas.openxmlformats.org/markup-compatibility/2006" xmlns:a14="http://schemas.microsoft.com/office/drawing/2010/main">
        <mc:Choice Requires="a14">
          <p:graphicFrame>
            <p:nvGraphicFramePr>
              <p:cNvPr id="4" name="Таблица 3">
                <a:extLst>
                  <a:ext uri="{FF2B5EF4-FFF2-40B4-BE49-F238E27FC236}">
                    <a16:creationId xmlns:a16="http://schemas.microsoft.com/office/drawing/2014/main" id="{107F0CAF-D67E-88C4-2200-5114812B090E}"/>
                  </a:ext>
                </a:extLst>
              </p:cNvPr>
              <p:cNvGraphicFramePr>
                <a:graphicFrameLocks noGrp="1"/>
              </p:cNvGraphicFramePr>
              <p:nvPr>
                <p:extLst>
                  <p:ext uri="{D42A27DB-BD31-4B8C-83A1-F6EECF244321}">
                    <p14:modId xmlns:p14="http://schemas.microsoft.com/office/powerpoint/2010/main" val="1809511425"/>
                  </p:ext>
                </p:extLst>
              </p:nvPr>
            </p:nvGraphicFramePr>
            <p:xfrm>
              <a:off x="7300817" y="5443523"/>
              <a:ext cx="7764651" cy="3862447"/>
            </p:xfrm>
            <a:graphic>
              <a:graphicData uri="http://schemas.openxmlformats.org/drawingml/2006/table">
                <a:tbl>
                  <a:tblPr firstRow="1" firstCol="1" bandRow="1">
                    <a:tableStyleId>{5940675A-B579-460E-94D1-54222C63F5DA}</a:tableStyleId>
                  </a:tblPr>
                  <a:tblGrid>
                    <a:gridCol w="1410344">
                      <a:extLst>
                        <a:ext uri="{9D8B030D-6E8A-4147-A177-3AD203B41FA5}">
                          <a16:colId xmlns:a16="http://schemas.microsoft.com/office/drawing/2014/main" val="1116226876"/>
                        </a:ext>
                      </a:extLst>
                    </a:gridCol>
                    <a:gridCol w="2206923">
                      <a:extLst>
                        <a:ext uri="{9D8B030D-6E8A-4147-A177-3AD203B41FA5}">
                          <a16:colId xmlns:a16="http://schemas.microsoft.com/office/drawing/2014/main" val="3507124916"/>
                        </a:ext>
                      </a:extLst>
                    </a:gridCol>
                    <a:gridCol w="2008019">
                      <a:extLst>
                        <a:ext uri="{9D8B030D-6E8A-4147-A177-3AD203B41FA5}">
                          <a16:colId xmlns:a16="http://schemas.microsoft.com/office/drawing/2014/main" val="3364704456"/>
                        </a:ext>
                      </a:extLst>
                    </a:gridCol>
                    <a:gridCol w="2139365">
                      <a:extLst>
                        <a:ext uri="{9D8B030D-6E8A-4147-A177-3AD203B41FA5}">
                          <a16:colId xmlns:a16="http://schemas.microsoft.com/office/drawing/2014/main" val="1038218044"/>
                        </a:ext>
                      </a:extLst>
                    </a:gridCol>
                  </a:tblGrid>
                  <a:tr h="1487296">
                    <a:tc>
                      <a:txBody>
                        <a:bodyPr/>
                        <a:lstStyle/>
                        <a:p>
                          <a:pPr marL="0" indent="14288" algn="ctr">
                            <a:lnSpc>
                              <a:spcPct val="150000"/>
                            </a:lnSpc>
                            <a:tabLst/>
                          </a:pPr>
                          <a:r>
                            <a:rPr lang="ru-RU" sz="3200" dirty="0">
                              <a:effectLst/>
                              <a:latin typeface="+mn-lt"/>
                            </a:rPr>
                            <a:t>Класс</a:t>
                          </a:r>
                          <a:endParaRPr lang="ru-RU" sz="3200" dirty="0">
                            <a:effectLst/>
                            <a:latin typeface="+mn-lt"/>
                            <a:ea typeface="Times New Roman" panose="02020603050405020304" pitchFamily="18" charset="0"/>
                            <a:cs typeface="Times New Roman" panose="02020603050405020304" pitchFamily="18" charset="0"/>
                          </a:endParaRPr>
                        </a:p>
                      </a:txBody>
                      <a:tcPr marL="68581" marR="68581"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indent="14288" algn="ctr">
                            <a:lnSpc>
                              <a:spcPct val="150000"/>
                            </a:lnSpc>
                            <a:tabLst/>
                          </a:pPr>
                          <a:r>
                            <a:rPr lang="ru-RU" sz="3200" dirty="0">
                              <a:effectLst/>
                              <a:latin typeface="+mn-lt"/>
                            </a:rPr>
                            <a:t>Точность </a:t>
                          </a:r>
                          <a:r>
                            <a:rPr lang="en-US" sz="3200" dirty="0">
                              <a:effectLst/>
                              <a:latin typeface="+mn-lt"/>
                            </a:rPr>
                            <a:t>(precision)</a:t>
                          </a:r>
                          <a:endParaRPr lang="ru-RU" sz="3200" dirty="0">
                            <a:effectLst/>
                            <a:latin typeface="+mn-lt"/>
                            <a:ea typeface="Times New Roman" panose="02020603050405020304" pitchFamily="18" charset="0"/>
                            <a:cs typeface="Times New Roman" panose="02020603050405020304" pitchFamily="18" charset="0"/>
                          </a:endParaRPr>
                        </a:p>
                      </a:txBody>
                      <a:tcPr marL="68581" marR="68581"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indent="14288" algn="ctr">
                            <a:lnSpc>
                              <a:spcPct val="150000"/>
                            </a:lnSpc>
                            <a:tabLst/>
                          </a:pPr>
                          <a:r>
                            <a:rPr lang="ru-RU" sz="3200" dirty="0">
                              <a:effectLst/>
                              <a:latin typeface="+mn-lt"/>
                            </a:rPr>
                            <a:t>Полнота (</a:t>
                          </a:r>
                          <a:r>
                            <a:rPr lang="en-US" sz="3200" dirty="0">
                              <a:effectLst/>
                              <a:latin typeface="+mn-lt"/>
                            </a:rPr>
                            <a:t>recall)</a:t>
                          </a:r>
                          <a:endParaRPr lang="ru-RU" sz="3200" dirty="0">
                            <a:effectLst/>
                            <a:latin typeface="+mn-lt"/>
                            <a:ea typeface="Times New Roman" panose="02020603050405020304" pitchFamily="18" charset="0"/>
                            <a:cs typeface="Times New Roman" panose="02020603050405020304" pitchFamily="18" charset="0"/>
                          </a:endParaRPr>
                        </a:p>
                      </a:txBody>
                      <a:tcPr marL="68581" marR="68581"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indent="14288" algn="ctr">
                            <a:lnSpc>
                              <a:spcPct val="150000"/>
                            </a:lnSpc>
                            <a:tabLst/>
                          </a:pPr>
                          <a:r>
                            <a:rPr lang="en-US" sz="3200" dirty="0">
                              <a:effectLst/>
                              <a:latin typeface="+mn-lt"/>
                            </a:rPr>
                            <a:t>F-</a:t>
                          </a:r>
                          <a:r>
                            <a:rPr lang="ru-RU" sz="3200" dirty="0">
                              <a:effectLst/>
                              <a:latin typeface="+mn-lt"/>
                            </a:rPr>
                            <a:t>мера </a:t>
                          </a:r>
                          <a:r>
                            <a:rPr lang="en-US" sz="3200" dirty="0">
                              <a:effectLst/>
                              <a:latin typeface="+mn-lt"/>
                            </a:rPr>
                            <a:t>(f1-score)</a:t>
                          </a:r>
                          <a:endParaRPr lang="ru-RU" sz="3200" dirty="0">
                            <a:effectLst/>
                            <a:latin typeface="+mn-lt"/>
                            <a:ea typeface="Times New Roman" panose="02020603050405020304" pitchFamily="18" charset="0"/>
                            <a:cs typeface="Times New Roman" panose="02020603050405020304" pitchFamily="18" charset="0"/>
                          </a:endParaRPr>
                        </a:p>
                      </a:txBody>
                      <a:tcPr marL="68581" marR="68581"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9270131"/>
                      </a:ext>
                    </a:extLst>
                  </a:tr>
                  <a:tr h="791717">
                    <a:tc>
                      <a:txBody>
                        <a:bodyPr/>
                        <a:lstStyle/>
                        <a:p>
                          <a:pPr indent="0" algn="just">
                            <a:lnSpc>
                              <a:spcPct val="150000"/>
                            </a:lnSpc>
                          </a:pPr>
                          <a14:m>
                            <m:oMathPara xmlns:m="http://schemas.openxmlformats.org/officeDocument/2006/math">
                              <m:oMathParaPr>
                                <m:jc m:val="centerGroup"/>
                              </m:oMathParaPr>
                              <m:oMath xmlns:m="http://schemas.openxmlformats.org/officeDocument/2006/math">
                                <m:r>
                                  <a:rPr lang="en-US" sz="3200" smtClean="0">
                                    <a:effectLst/>
                                    <a:latin typeface="Cambria Math" panose="02040503050406030204" pitchFamily="18" charset="0"/>
                                  </a:rPr>
                                  <m:t>1</m:t>
                                </m:r>
                              </m:oMath>
                            </m:oMathPara>
                          </a14:m>
                          <a:endParaRPr lang="ru-RU" sz="3200" dirty="0">
                            <a:effectLst/>
                            <a:latin typeface="+mn-lt"/>
                            <a:ea typeface="Times New Roman" panose="02020603050405020304" pitchFamily="18" charset="0"/>
                            <a:cs typeface="Times New Roman" panose="02020603050405020304" pitchFamily="18" charset="0"/>
                          </a:endParaRPr>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indent="0" algn="just">
                            <a:lnSpc>
                              <a:spcPct val="150000"/>
                            </a:lnSpc>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0,96</m:t>
                                </m:r>
                              </m:oMath>
                            </m:oMathPara>
                          </a14:m>
                          <a:endParaRPr lang="ru-RU" sz="3200" dirty="0">
                            <a:effectLst/>
                            <a:latin typeface="+mn-lt"/>
                            <a:ea typeface="Times New Roman" panose="02020603050405020304" pitchFamily="18" charset="0"/>
                            <a:cs typeface="Times New Roman" panose="02020603050405020304" pitchFamily="18" charset="0"/>
                          </a:endParaRPr>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indent="0" algn="just">
                            <a:lnSpc>
                              <a:spcPct val="150000"/>
                            </a:lnSpc>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1,00</m:t>
                                </m:r>
                              </m:oMath>
                            </m:oMathPara>
                          </a14:m>
                          <a:endParaRPr lang="ru-RU" sz="3200">
                            <a:effectLst/>
                            <a:latin typeface="+mn-lt"/>
                            <a:ea typeface="Times New Roman" panose="02020603050405020304" pitchFamily="18" charset="0"/>
                            <a:cs typeface="Times New Roman" panose="02020603050405020304" pitchFamily="18" charset="0"/>
                          </a:endParaRPr>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indent="0" algn="just">
                            <a:lnSpc>
                              <a:spcPct val="150000"/>
                            </a:lnSpc>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0,98</m:t>
                                </m:r>
                              </m:oMath>
                            </m:oMathPara>
                          </a14:m>
                          <a:endParaRPr lang="ru-RU" sz="3200" dirty="0">
                            <a:effectLst/>
                            <a:latin typeface="+mn-lt"/>
                            <a:ea typeface="Times New Roman" panose="02020603050405020304" pitchFamily="18" charset="0"/>
                            <a:cs typeface="Times New Roman" panose="02020603050405020304" pitchFamily="18" charset="0"/>
                          </a:endParaRPr>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8253485"/>
                      </a:ext>
                    </a:extLst>
                  </a:tr>
                  <a:tr h="791717">
                    <a:tc>
                      <a:txBody>
                        <a:bodyPr/>
                        <a:lstStyle/>
                        <a:p>
                          <a:pPr indent="0" algn="just">
                            <a:lnSpc>
                              <a:spcPct val="150000"/>
                            </a:lnSpc>
                          </a:pPr>
                          <a14:m>
                            <m:oMathPara xmlns:m="http://schemas.openxmlformats.org/officeDocument/2006/math">
                              <m:oMathParaPr>
                                <m:jc m:val="centerGroup"/>
                              </m:oMathParaPr>
                              <m:oMath xmlns:m="http://schemas.openxmlformats.org/officeDocument/2006/math">
                                <m:r>
                                  <a:rPr lang="ru-RU" sz="3200">
                                    <a:effectLst/>
                                    <a:latin typeface="Cambria Math" panose="02040503050406030204" pitchFamily="18" charset="0"/>
                                  </a:rPr>
                                  <m:t>2</m:t>
                                </m:r>
                              </m:oMath>
                            </m:oMathPara>
                          </a14:m>
                          <a:endParaRPr lang="ru-RU" sz="3200" dirty="0">
                            <a:effectLst/>
                            <a:latin typeface="+mn-lt"/>
                            <a:ea typeface="Times New Roman" panose="02020603050405020304" pitchFamily="18" charset="0"/>
                            <a:cs typeface="Times New Roman" panose="02020603050405020304" pitchFamily="18" charset="0"/>
                          </a:endParaRPr>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indent="0" algn="just">
                            <a:lnSpc>
                              <a:spcPct val="150000"/>
                            </a:lnSpc>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0,95</m:t>
                                </m:r>
                              </m:oMath>
                            </m:oMathPara>
                          </a14:m>
                          <a:endParaRPr lang="ru-RU" sz="3200" dirty="0">
                            <a:effectLst/>
                            <a:latin typeface="+mn-lt"/>
                            <a:ea typeface="Times New Roman" panose="02020603050405020304" pitchFamily="18" charset="0"/>
                            <a:cs typeface="Times New Roman" panose="02020603050405020304" pitchFamily="18" charset="0"/>
                          </a:endParaRPr>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indent="0" algn="just">
                            <a:lnSpc>
                              <a:spcPct val="150000"/>
                            </a:lnSpc>
                          </a:pPr>
                          <a14:m>
                            <m:oMathPara xmlns:m="http://schemas.openxmlformats.org/officeDocument/2006/math">
                              <m:oMathParaPr>
                                <m:jc m:val="centerGroup"/>
                              </m:oMathParaPr>
                              <m:oMath xmlns:m="http://schemas.openxmlformats.org/officeDocument/2006/math">
                                <m:r>
                                  <a:rPr lang="ru-RU" sz="3200">
                                    <a:effectLst/>
                                    <a:latin typeface="Cambria Math" panose="02040503050406030204" pitchFamily="18" charset="0"/>
                                  </a:rPr>
                                  <m:t>0,97</m:t>
                                </m:r>
                              </m:oMath>
                            </m:oMathPara>
                          </a14:m>
                          <a:endParaRPr lang="ru-RU" sz="3200" dirty="0">
                            <a:effectLst/>
                            <a:latin typeface="+mn-lt"/>
                            <a:ea typeface="Times New Roman" panose="02020603050405020304" pitchFamily="18" charset="0"/>
                            <a:cs typeface="Times New Roman" panose="02020603050405020304" pitchFamily="18" charset="0"/>
                          </a:endParaRPr>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indent="0" algn="just">
                            <a:lnSpc>
                              <a:spcPct val="150000"/>
                            </a:lnSpc>
                          </a:pPr>
                          <a14:m>
                            <m:oMathPara xmlns:m="http://schemas.openxmlformats.org/officeDocument/2006/math">
                              <m:oMathParaPr>
                                <m:jc m:val="centerGroup"/>
                              </m:oMathParaPr>
                              <m:oMath xmlns:m="http://schemas.openxmlformats.org/officeDocument/2006/math">
                                <m:r>
                                  <a:rPr lang="ru-RU" sz="3200">
                                    <a:effectLst/>
                                    <a:latin typeface="Cambria Math" panose="02040503050406030204" pitchFamily="18" charset="0"/>
                                  </a:rPr>
                                  <m:t>0,96</m:t>
                                </m:r>
                              </m:oMath>
                            </m:oMathPara>
                          </a14:m>
                          <a:endParaRPr lang="ru-RU" sz="3200" dirty="0">
                            <a:effectLst/>
                            <a:latin typeface="+mn-lt"/>
                            <a:ea typeface="Times New Roman" panose="02020603050405020304" pitchFamily="18" charset="0"/>
                            <a:cs typeface="Times New Roman" panose="02020603050405020304" pitchFamily="18" charset="0"/>
                          </a:endParaRPr>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1463423"/>
                      </a:ext>
                    </a:extLst>
                  </a:tr>
                  <a:tr h="791717">
                    <a:tc>
                      <a:txBody>
                        <a:bodyPr/>
                        <a:lstStyle/>
                        <a:p>
                          <a:pPr indent="0" algn="just">
                            <a:lnSpc>
                              <a:spcPct val="150000"/>
                            </a:lnSpc>
                          </a:pPr>
                          <a14:m>
                            <m:oMathPara xmlns:m="http://schemas.openxmlformats.org/officeDocument/2006/math">
                              <m:oMathParaPr>
                                <m:jc m:val="centerGroup"/>
                              </m:oMathParaPr>
                              <m:oMath xmlns:m="http://schemas.openxmlformats.org/officeDocument/2006/math">
                                <m:r>
                                  <a:rPr lang="ru-RU" sz="3200">
                                    <a:effectLst/>
                                    <a:latin typeface="Cambria Math" panose="02040503050406030204" pitchFamily="18" charset="0"/>
                                  </a:rPr>
                                  <m:t>3</m:t>
                                </m:r>
                              </m:oMath>
                            </m:oMathPara>
                          </a14:m>
                          <a:endParaRPr lang="ru-RU" sz="3200" dirty="0">
                            <a:effectLst/>
                            <a:latin typeface="+mn-lt"/>
                            <a:ea typeface="Times New Roman" panose="02020603050405020304" pitchFamily="18" charset="0"/>
                            <a:cs typeface="Times New Roman" panose="02020603050405020304" pitchFamily="18" charset="0"/>
                          </a:endParaRPr>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indent="0" algn="just">
                            <a:lnSpc>
                              <a:spcPct val="150000"/>
                            </a:lnSpc>
                          </a:pPr>
                          <a14:m>
                            <m:oMathPara xmlns:m="http://schemas.openxmlformats.org/officeDocument/2006/math">
                              <m:oMathParaPr>
                                <m:jc m:val="centerGroup"/>
                              </m:oMathParaPr>
                              <m:oMath xmlns:m="http://schemas.openxmlformats.org/officeDocument/2006/math">
                                <m:r>
                                  <a:rPr lang="ru-RU" sz="3200">
                                    <a:effectLst/>
                                    <a:latin typeface="Cambria Math" panose="02040503050406030204" pitchFamily="18" charset="0"/>
                                  </a:rPr>
                                  <m:t>1,00</m:t>
                                </m:r>
                              </m:oMath>
                            </m:oMathPara>
                          </a14:m>
                          <a:endParaRPr lang="ru-RU" sz="3200" dirty="0">
                            <a:effectLst/>
                            <a:latin typeface="+mn-lt"/>
                            <a:ea typeface="Times New Roman" panose="02020603050405020304" pitchFamily="18" charset="0"/>
                            <a:cs typeface="Times New Roman" panose="02020603050405020304" pitchFamily="18" charset="0"/>
                          </a:endParaRPr>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indent="0" algn="just">
                            <a:lnSpc>
                              <a:spcPct val="150000"/>
                            </a:lnSpc>
                          </a:pPr>
                          <a14:m>
                            <m:oMathPara xmlns:m="http://schemas.openxmlformats.org/officeDocument/2006/math">
                              <m:oMathParaPr>
                                <m:jc m:val="centerGroup"/>
                              </m:oMathParaPr>
                              <m:oMath xmlns:m="http://schemas.openxmlformats.org/officeDocument/2006/math">
                                <m:r>
                                  <a:rPr lang="ru-RU" sz="3200">
                                    <a:effectLst/>
                                    <a:latin typeface="Cambria Math" panose="02040503050406030204" pitchFamily="18" charset="0"/>
                                  </a:rPr>
                                  <m:t>0,91</m:t>
                                </m:r>
                              </m:oMath>
                            </m:oMathPara>
                          </a14:m>
                          <a:endParaRPr lang="ru-RU" sz="3200" dirty="0">
                            <a:effectLst/>
                            <a:latin typeface="+mn-lt"/>
                            <a:ea typeface="Times New Roman" panose="02020603050405020304" pitchFamily="18" charset="0"/>
                            <a:cs typeface="Times New Roman" panose="02020603050405020304" pitchFamily="18" charset="0"/>
                          </a:endParaRPr>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indent="0" algn="just">
                            <a:lnSpc>
                              <a:spcPct val="150000"/>
                            </a:lnSpc>
                          </a:pPr>
                          <a14:m>
                            <m:oMathPara xmlns:m="http://schemas.openxmlformats.org/officeDocument/2006/math">
                              <m:oMathParaPr>
                                <m:jc m:val="centerGroup"/>
                              </m:oMathParaPr>
                              <m:oMath xmlns:m="http://schemas.openxmlformats.org/officeDocument/2006/math">
                                <m:r>
                                  <a:rPr lang="ru-RU" sz="3200">
                                    <a:effectLst/>
                                    <a:latin typeface="Cambria Math" panose="02040503050406030204" pitchFamily="18" charset="0"/>
                                  </a:rPr>
                                  <m:t>0,95</m:t>
                                </m:r>
                              </m:oMath>
                            </m:oMathPara>
                          </a14:m>
                          <a:endParaRPr lang="ru-RU" sz="3200" dirty="0">
                            <a:effectLst/>
                            <a:latin typeface="+mn-lt"/>
                            <a:ea typeface="Times New Roman" panose="02020603050405020304" pitchFamily="18" charset="0"/>
                            <a:cs typeface="Times New Roman" panose="02020603050405020304" pitchFamily="18" charset="0"/>
                          </a:endParaRPr>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0269424"/>
                      </a:ext>
                    </a:extLst>
                  </a:tr>
                </a:tbl>
              </a:graphicData>
            </a:graphic>
          </p:graphicFrame>
        </mc:Choice>
        <mc:Fallback xmlns="">
          <p:graphicFrame>
            <p:nvGraphicFramePr>
              <p:cNvPr id="4" name="Таблица 3">
                <a:extLst>
                  <a:ext uri="{FF2B5EF4-FFF2-40B4-BE49-F238E27FC236}">
                    <a16:creationId xmlns:a16="http://schemas.microsoft.com/office/drawing/2014/main" id="{107F0CAF-D67E-88C4-2200-5114812B090E}"/>
                  </a:ext>
                </a:extLst>
              </p:cNvPr>
              <p:cNvGraphicFramePr>
                <a:graphicFrameLocks noGrp="1"/>
              </p:cNvGraphicFramePr>
              <p:nvPr>
                <p:extLst>
                  <p:ext uri="{D42A27DB-BD31-4B8C-83A1-F6EECF244321}">
                    <p14:modId xmlns:p14="http://schemas.microsoft.com/office/powerpoint/2010/main" val="1809511425"/>
                  </p:ext>
                </p:extLst>
              </p:nvPr>
            </p:nvGraphicFramePr>
            <p:xfrm>
              <a:off x="7300817" y="5443523"/>
              <a:ext cx="7764651" cy="3862447"/>
            </p:xfrm>
            <a:graphic>
              <a:graphicData uri="http://schemas.openxmlformats.org/drawingml/2006/table">
                <a:tbl>
                  <a:tblPr firstRow="1" firstCol="1" bandRow="1">
                    <a:tableStyleId>{5940675A-B579-460E-94D1-54222C63F5DA}</a:tableStyleId>
                  </a:tblPr>
                  <a:tblGrid>
                    <a:gridCol w="1410344">
                      <a:extLst>
                        <a:ext uri="{9D8B030D-6E8A-4147-A177-3AD203B41FA5}">
                          <a16:colId xmlns:a16="http://schemas.microsoft.com/office/drawing/2014/main" val="1116226876"/>
                        </a:ext>
                      </a:extLst>
                    </a:gridCol>
                    <a:gridCol w="2206923">
                      <a:extLst>
                        <a:ext uri="{9D8B030D-6E8A-4147-A177-3AD203B41FA5}">
                          <a16:colId xmlns:a16="http://schemas.microsoft.com/office/drawing/2014/main" val="3507124916"/>
                        </a:ext>
                      </a:extLst>
                    </a:gridCol>
                    <a:gridCol w="2008019">
                      <a:extLst>
                        <a:ext uri="{9D8B030D-6E8A-4147-A177-3AD203B41FA5}">
                          <a16:colId xmlns:a16="http://schemas.microsoft.com/office/drawing/2014/main" val="3364704456"/>
                        </a:ext>
                      </a:extLst>
                    </a:gridCol>
                    <a:gridCol w="2139365">
                      <a:extLst>
                        <a:ext uri="{9D8B030D-6E8A-4147-A177-3AD203B41FA5}">
                          <a16:colId xmlns:a16="http://schemas.microsoft.com/office/drawing/2014/main" val="1038218044"/>
                        </a:ext>
                      </a:extLst>
                    </a:gridCol>
                  </a:tblGrid>
                  <a:tr h="1487296">
                    <a:tc>
                      <a:txBody>
                        <a:bodyPr/>
                        <a:lstStyle/>
                        <a:p>
                          <a:pPr marL="0" indent="14288" algn="ctr">
                            <a:lnSpc>
                              <a:spcPct val="150000"/>
                            </a:lnSpc>
                            <a:tabLst/>
                          </a:pPr>
                          <a:r>
                            <a:rPr lang="ru-RU" sz="3200" dirty="0">
                              <a:effectLst/>
                              <a:latin typeface="+mn-lt"/>
                            </a:rPr>
                            <a:t>Класс</a:t>
                          </a:r>
                          <a:endParaRPr lang="ru-RU" sz="3200" dirty="0">
                            <a:effectLst/>
                            <a:latin typeface="+mn-lt"/>
                            <a:ea typeface="Times New Roman" panose="02020603050405020304" pitchFamily="18" charset="0"/>
                            <a:cs typeface="Times New Roman" panose="02020603050405020304" pitchFamily="18" charset="0"/>
                          </a:endParaRPr>
                        </a:p>
                      </a:txBody>
                      <a:tcPr marL="68581" marR="68581"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indent="14288" algn="ctr">
                            <a:lnSpc>
                              <a:spcPct val="150000"/>
                            </a:lnSpc>
                            <a:tabLst/>
                          </a:pPr>
                          <a:r>
                            <a:rPr lang="ru-RU" sz="3200" dirty="0">
                              <a:effectLst/>
                              <a:latin typeface="+mn-lt"/>
                            </a:rPr>
                            <a:t>Точность </a:t>
                          </a:r>
                          <a:r>
                            <a:rPr lang="en-US" sz="3200" dirty="0">
                              <a:effectLst/>
                              <a:latin typeface="+mn-lt"/>
                            </a:rPr>
                            <a:t>(precision)</a:t>
                          </a:r>
                          <a:endParaRPr lang="ru-RU" sz="3200" dirty="0">
                            <a:effectLst/>
                            <a:latin typeface="+mn-lt"/>
                            <a:ea typeface="Times New Roman" panose="02020603050405020304" pitchFamily="18" charset="0"/>
                            <a:cs typeface="Times New Roman" panose="02020603050405020304" pitchFamily="18" charset="0"/>
                          </a:endParaRPr>
                        </a:p>
                      </a:txBody>
                      <a:tcPr marL="68581" marR="68581"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indent="14288" algn="ctr">
                            <a:lnSpc>
                              <a:spcPct val="150000"/>
                            </a:lnSpc>
                            <a:tabLst/>
                          </a:pPr>
                          <a:r>
                            <a:rPr lang="ru-RU" sz="3200" dirty="0">
                              <a:effectLst/>
                              <a:latin typeface="+mn-lt"/>
                            </a:rPr>
                            <a:t>Полнота (</a:t>
                          </a:r>
                          <a:r>
                            <a:rPr lang="en-US" sz="3200" dirty="0">
                              <a:effectLst/>
                              <a:latin typeface="+mn-lt"/>
                            </a:rPr>
                            <a:t>recall)</a:t>
                          </a:r>
                          <a:endParaRPr lang="ru-RU" sz="3200" dirty="0">
                            <a:effectLst/>
                            <a:latin typeface="+mn-lt"/>
                            <a:ea typeface="Times New Roman" panose="02020603050405020304" pitchFamily="18" charset="0"/>
                            <a:cs typeface="Times New Roman" panose="02020603050405020304" pitchFamily="18" charset="0"/>
                          </a:endParaRPr>
                        </a:p>
                      </a:txBody>
                      <a:tcPr marL="68581" marR="68581"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indent="14288" algn="ctr">
                            <a:lnSpc>
                              <a:spcPct val="150000"/>
                            </a:lnSpc>
                            <a:tabLst/>
                          </a:pPr>
                          <a:r>
                            <a:rPr lang="en-US" sz="3200" dirty="0">
                              <a:effectLst/>
                              <a:latin typeface="+mn-lt"/>
                            </a:rPr>
                            <a:t>F-</a:t>
                          </a:r>
                          <a:r>
                            <a:rPr lang="ru-RU" sz="3200" dirty="0">
                              <a:effectLst/>
                              <a:latin typeface="+mn-lt"/>
                            </a:rPr>
                            <a:t>мера </a:t>
                          </a:r>
                          <a:r>
                            <a:rPr lang="en-US" sz="3200" dirty="0">
                              <a:effectLst/>
                              <a:latin typeface="+mn-lt"/>
                            </a:rPr>
                            <a:t>(f1-score)</a:t>
                          </a:r>
                          <a:endParaRPr lang="ru-RU" sz="3200" dirty="0">
                            <a:effectLst/>
                            <a:latin typeface="+mn-lt"/>
                            <a:ea typeface="Times New Roman" panose="02020603050405020304" pitchFamily="18" charset="0"/>
                            <a:cs typeface="Times New Roman" panose="02020603050405020304" pitchFamily="18" charset="0"/>
                          </a:endParaRPr>
                        </a:p>
                      </a:txBody>
                      <a:tcPr marL="68581" marR="68581"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9270131"/>
                      </a:ext>
                    </a:extLst>
                  </a:tr>
                  <a:tr h="791717">
                    <a:tc>
                      <a:txBody>
                        <a:bodyPr/>
                        <a:lstStyle/>
                        <a:p>
                          <a:endParaRPr lang="ru-RU"/>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5"/>
                          <a:stretch>
                            <a:fillRect l="-901" t="-188889" r="-454955" b="-203175"/>
                          </a:stretch>
                        </a:blipFill>
                      </a:tcPr>
                    </a:tc>
                    <a:tc>
                      <a:txBody>
                        <a:bodyPr/>
                        <a:lstStyle/>
                        <a:p>
                          <a:endParaRPr lang="ru-RU"/>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5"/>
                          <a:stretch>
                            <a:fillRect l="-64000" t="-188889" r="-188571" b="-203175"/>
                          </a:stretch>
                        </a:blipFill>
                      </a:tcPr>
                    </a:tc>
                    <a:tc>
                      <a:txBody>
                        <a:bodyPr/>
                        <a:lstStyle/>
                        <a:p>
                          <a:endParaRPr lang="ru-RU"/>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5"/>
                          <a:stretch>
                            <a:fillRect l="-181646" t="-188889" r="-108861" b="-203175"/>
                          </a:stretch>
                        </a:blipFill>
                      </a:tcPr>
                    </a:tc>
                    <a:tc>
                      <a:txBody>
                        <a:bodyPr/>
                        <a:lstStyle/>
                        <a:p>
                          <a:endParaRPr lang="ru-RU"/>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5"/>
                          <a:stretch>
                            <a:fillRect l="-263314" t="-188889" r="-1775" b="-203175"/>
                          </a:stretch>
                        </a:blipFill>
                      </a:tcPr>
                    </a:tc>
                    <a:extLst>
                      <a:ext uri="{0D108BD9-81ED-4DB2-BD59-A6C34878D82A}">
                        <a16:rowId xmlns:a16="http://schemas.microsoft.com/office/drawing/2014/main" val="2318253485"/>
                      </a:ext>
                    </a:extLst>
                  </a:tr>
                  <a:tr h="791717">
                    <a:tc>
                      <a:txBody>
                        <a:bodyPr/>
                        <a:lstStyle/>
                        <a:p>
                          <a:endParaRPr lang="ru-RU"/>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5"/>
                          <a:stretch>
                            <a:fillRect l="-901" t="-293548" r="-454955" b="-106452"/>
                          </a:stretch>
                        </a:blipFill>
                      </a:tcPr>
                    </a:tc>
                    <a:tc>
                      <a:txBody>
                        <a:bodyPr/>
                        <a:lstStyle/>
                        <a:p>
                          <a:endParaRPr lang="ru-RU"/>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5"/>
                          <a:stretch>
                            <a:fillRect l="-64000" t="-293548" r="-188571" b="-106452"/>
                          </a:stretch>
                        </a:blipFill>
                      </a:tcPr>
                    </a:tc>
                    <a:tc>
                      <a:txBody>
                        <a:bodyPr/>
                        <a:lstStyle/>
                        <a:p>
                          <a:endParaRPr lang="ru-RU"/>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5"/>
                          <a:stretch>
                            <a:fillRect l="-181646" t="-293548" r="-108861" b="-106452"/>
                          </a:stretch>
                        </a:blipFill>
                      </a:tcPr>
                    </a:tc>
                    <a:tc>
                      <a:txBody>
                        <a:bodyPr/>
                        <a:lstStyle/>
                        <a:p>
                          <a:endParaRPr lang="ru-RU"/>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5"/>
                          <a:stretch>
                            <a:fillRect l="-263314" t="-293548" r="-1775" b="-106452"/>
                          </a:stretch>
                        </a:blipFill>
                      </a:tcPr>
                    </a:tc>
                    <a:extLst>
                      <a:ext uri="{0D108BD9-81ED-4DB2-BD59-A6C34878D82A}">
                        <a16:rowId xmlns:a16="http://schemas.microsoft.com/office/drawing/2014/main" val="2661463423"/>
                      </a:ext>
                    </a:extLst>
                  </a:tr>
                  <a:tr h="791717">
                    <a:tc>
                      <a:txBody>
                        <a:bodyPr/>
                        <a:lstStyle/>
                        <a:p>
                          <a:endParaRPr lang="ru-RU"/>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5"/>
                          <a:stretch>
                            <a:fillRect l="-901" t="-387302" r="-454955" b="-4762"/>
                          </a:stretch>
                        </a:blipFill>
                      </a:tcPr>
                    </a:tc>
                    <a:tc>
                      <a:txBody>
                        <a:bodyPr/>
                        <a:lstStyle/>
                        <a:p>
                          <a:endParaRPr lang="ru-RU"/>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5"/>
                          <a:stretch>
                            <a:fillRect l="-64000" t="-387302" r="-188571" b="-4762"/>
                          </a:stretch>
                        </a:blipFill>
                      </a:tcPr>
                    </a:tc>
                    <a:tc>
                      <a:txBody>
                        <a:bodyPr/>
                        <a:lstStyle/>
                        <a:p>
                          <a:endParaRPr lang="ru-RU"/>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5"/>
                          <a:stretch>
                            <a:fillRect l="-181646" t="-387302" r="-108861" b="-4762"/>
                          </a:stretch>
                        </a:blipFill>
                      </a:tcPr>
                    </a:tc>
                    <a:tc>
                      <a:txBody>
                        <a:bodyPr/>
                        <a:lstStyle/>
                        <a:p>
                          <a:endParaRPr lang="ru-RU"/>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5"/>
                          <a:stretch>
                            <a:fillRect l="-263314" t="-387302" r="-1775" b="-4762"/>
                          </a:stretch>
                        </a:blipFill>
                      </a:tcPr>
                    </a:tc>
                    <a:extLst>
                      <a:ext uri="{0D108BD9-81ED-4DB2-BD59-A6C34878D82A}">
                        <a16:rowId xmlns:a16="http://schemas.microsoft.com/office/drawing/2014/main" val="1930269424"/>
                      </a:ext>
                    </a:extLst>
                  </a:tr>
                </a:tbl>
              </a:graphicData>
            </a:graphic>
          </p:graphicFrame>
        </mc:Fallback>
      </mc:AlternateContent>
      <p:sp>
        <p:nvSpPr>
          <p:cNvPr id="18" name="TextBox 17">
            <a:extLst>
              <a:ext uri="{FF2B5EF4-FFF2-40B4-BE49-F238E27FC236}">
                <a16:creationId xmlns:a16="http://schemas.microsoft.com/office/drawing/2014/main" id="{06C14AE6-F360-42B8-50FA-24AF29CA78C6}"/>
              </a:ext>
            </a:extLst>
          </p:cNvPr>
          <p:cNvSpPr txBox="1"/>
          <p:nvPr/>
        </p:nvSpPr>
        <p:spPr>
          <a:xfrm>
            <a:off x="7257627" y="4508548"/>
            <a:ext cx="7764651" cy="720000"/>
          </a:xfrm>
          <a:prstGeom prst="rect">
            <a:avLst/>
          </a:prstGeom>
          <a:pattFill prst="pct30">
            <a:fgClr>
              <a:srgbClr val="CFE8F5"/>
            </a:fgClr>
            <a:bgClr>
              <a:schemeClr val="bg1"/>
            </a:bgClr>
          </a:patt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ru-RU" sz="2800" i="1" dirty="0">
                <a:latin typeface="+mn-lt"/>
              </a:rPr>
              <a:t>Показатели метрик классификации</a:t>
            </a:r>
            <a:endParaRPr lang="en-GB" sz="2800" i="1" dirty="0">
              <a:latin typeface="+mn-lt"/>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5F76689-43A6-52C5-2107-4C1E3DBDFC04}"/>
                  </a:ext>
                </a:extLst>
              </p:cNvPr>
              <p:cNvSpPr txBox="1"/>
              <p:nvPr/>
            </p:nvSpPr>
            <p:spPr>
              <a:xfrm>
                <a:off x="8659741" y="10030023"/>
                <a:ext cx="5324819" cy="1764586"/>
              </a:xfrm>
              <a:prstGeom prst="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r>
                  <a:rPr lang="ru-RU" sz="3600" dirty="0">
                    <a:latin typeface="+mn-lt"/>
                  </a:rPr>
                  <a:t>На тестовом наборе:</a:t>
                </a:r>
                <a:endParaRPr lang="en-US" sz="3600" dirty="0">
                  <a:latin typeface="+mn-lt"/>
                </a:endParaRPr>
              </a:p>
              <a:p>
                <a:pPr marL="571500" indent="-571500" algn="l">
                  <a:buFont typeface="Arial" panose="020B0604020202020204" pitchFamily="34" charset="0"/>
                  <a:buChar char="•"/>
                </a:pPr>
                <a:r>
                  <a:rPr lang="en-US" sz="3600" dirty="0">
                    <a:latin typeface="+mn-lt"/>
                  </a:rPr>
                  <a:t>accuracy = </a:t>
                </a:r>
                <a14:m>
                  <m:oMath xmlns:m="http://schemas.openxmlformats.org/officeDocument/2006/math">
                    <m:r>
                      <a:rPr lang="en-US" sz="3600" b="1" i="1" dirty="0" smtClean="0">
                        <a:latin typeface="Cambria Math" panose="02040503050406030204" pitchFamily="18" charset="0"/>
                      </a:rPr>
                      <m:t>𝟎</m:t>
                    </m:r>
                    <m:r>
                      <a:rPr lang="en-US" sz="3600" b="1" i="1" dirty="0" smtClean="0">
                        <a:latin typeface="Cambria Math" panose="02040503050406030204" pitchFamily="18" charset="0"/>
                      </a:rPr>
                      <m:t>,</m:t>
                    </m:r>
                    <m:r>
                      <a:rPr lang="en-US" sz="3600" b="1" i="1" dirty="0" smtClean="0">
                        <a:latin typeface="Cambria Math" panose="02040503050406030204" pitchFamily="18" charset="0"/>
                      </a:rPr>
                      <m:t>𝟗𝟔𝟓𝟔</m:t>
                    </m:r>
                  </m:oMath>
                </a14:m>
                <a:endParaRPr lang="en-US" sz="3600" b="1" dirty="0"/>
              </a:p>
              <a:p>
                <a:pPr marL="571500" indent="-571500" algn="l">
                  <a:buFont typeface="Arial" panose="020B0604020202020204" pitchFamily="34" charset="0"/>
                  <a:buChar char="•"/>
                </a:pPr>
                <a:r>
                  <a:rPr lang="en-US" sz="3600" dirty="0">
                    <a:latin typeface="+mn-lt"/>
                  </a:rPr>
                  <a:t>loss = </a:t>
                </a:r>
                <a14:m>
                  <m:oMath xmlns:m="http://schemas.openxmlformats.org/officeDocument/2006/math">
                    <m:r>
                      <a:rPr lang="en-US" sz="3600" b="1" i="1" dirty="0" smtClean="0">
                        <a:latin typeface="Cambria Math" panose="02040503050406030204" pitchFamily="18" charset="0"/>
                      </a:rPr>
                      <m:t>𝟎</m:t>
                    </m:r>
                    <m:r>
                      <a:rPr lang="en-US" sz="3600" b="1" i="1" dirty="0" smtClean="0">
                        <a:latin typeface="Cambria Math" panose="02040503050406030204" pitchFamily="18" charset="0"/>
                      </a:rPr>
                      <m:t>,</m:t>
                    </m:r>
                    <m:r>
                      <a:rPr lang="en-US" sz="3600" b="1" i="1" dirty="0" smtClean="0">
                        <a:latin typeface="Cambria Math" panose="02040503050406030204" pitchFamily="18" charset="0"/>
                      </a:rPr>
                      <m:t>𝟏𝟒𝟐𝟑</m:t>
                    </m:r>
                  </m:oMath>
                </a14:m>
                <a:endParaRPr lang="en-GB" sz="3600" b="1" dirty="0"/>
              </a:p>
            </p:txBody>
          </p:sp>
        </mc:Choice>
        <mc:Fallback xmlns="">
          <p:sp>
            <p:nvSpPr>
              <p:cNvPr id="24" name="TextBox 23">
                <a:extLst>
                  <a:ext uri="{FF2B5EF4-FFF2-40B4-BE49-F238E27FC236}">
                    <a16:creationId xmlns:a16="http://schemas.microsoft.com/office/drawing/2014/main" id="{C5F76689-43A6-52C5-2107-4C1E3DBDFC04}"/>
                  </a:ext>
                </a:extLst>
              </p:cNvPr>
              <p:cNvSpPr txBox="1">
                <a:spLocks noRot="1" noChangeAspect="1" noMove="1" noResize="1" noEditPoints="1" noAdjustHandles="1" noChangeArrowheads="1" noChangeShapeType="1" noTextEdit="1"/>
              </p:cNvSpPr>
              <p:nvPr/>
            </p:nvSpPr>
            <p:spPr>
              <a:xfrm>
                <a:off x="8659741" y="10030023"/>
                <a:ext cx="5324819" cy="1764586"/>
              </a:xfrm>
              <a:prstGeom prst="rect">
                <a:avLst/>
              </a:prstGeom>
              <a:blipFill>
                <a:blip r:embed="rId6"/>
                <a:stretch>
                  <a:fillRect l="-4038" t="-4255" b="-12057"/>
                </a:stretch>
              </a:blipFill>
              <a:ln/>
            </p:spPr>
            <p:txBody>
              <a:bodyPr/>
              <a:lstStyle/>
              <a:p>
                <a:r>
                  <a:rPr lang="ru-RU">
                    <a:noFill/>
                  </a:rPr>
                  <a:t> </a:t>
                </a:r>
              </a:p>
            </p:txBody>
          </p:sp>
        </mc:Fallback>
      </mc:AlternateContent>
      <p:grpSp>
        <p:nvGrpSpPr>
          <p:cNvPr id="3" name="Группа 2">
            <a:extLst>
              <a:ext uri="{FF2B5EF4-FFF2-40B4-BE49-F238E27FC236}">
                <a16:creationId xmlns:a16="http://schemas.microsoft.com/office/drawing/2014/main" id="{43B2FE64-1A60-764A-9E64-A451C5C958BC}"/>
              </a:ext>
            </a:extLst>
          </p:cNvPr>
          <p:cNvGrpSpPr/>
          <p:nvPr/>
        </p:nvGrpSpPr>
        <p:grpSpPr>
          <a:xfrm>
            <a:off x="283946" y="9556806"/>
            <a:ext cx="6594331" cy="3939925"/>
            <a:chOff x="503402" y="9507210"/>
            <a:chExt cx="6321321" cy="4039571"/>
          </a:xfrm>
          <a:pattFill prst="pct10">
            <a:fgClr>
              <a:schemeClr val="bg1">
                <a:lumMod val="95000"/>
              </a:schemeClr>
            </a:fgClr>
            <a:bgClr>
              <a:srgbClr val="CFE8F5"/>
            </a:bgClr>
          </a:pattFill>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D23BF3D-3CD0-5306-59A3-9C3B991E4540}"/>
                    </a:ext>
                  </a:extLst>
                </p:cNvPr>
                <p:cNvSpPr txBox="1"/>
                <p:nvPr/>
              </p:nvSpPr>
              <p:spPr>
                <a:xfrm>
                  <a:off x="503402" y="9507210"/>
                  <a:ext cx="6321321" cy="4039571"/>
                </a:xfrm>
                <a:prstGeom prst="rect">
                  <a:avLst/>
                </a:prstGeom>
                <a:grpFill/>
                <a:ln>
                  <a:solidFill>
                    <a:schemeClr val="tx1"/>
                  </a:solidFill>
                  <a:prstDash val="dash"/>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0" tIns="0" rIns="0" bIns="0" numCol="1" spcCol="38100" rtlCol="0" anchor="ctr">
                  <a:spAutoFit/>
                </a:bodyPr>
                <a:lstStyle/>
                <a:p>
                  <a:pPr>
                    <a:lnSpc>
                      <a:spcPct val="125000"/>
                    </a:lnSpc>
                  </a:pPr>
                  <a14:m>
                    <m:oMathPara xmlns:m="http://schemas.openxmlformats.org/officeDocument/2006/math">
                      <m:oMathParaPr>
                        <m:jc m:val="left"/>
                      </m:oMathParaPr>
                      <m:oMath xmlns:m="http://schemas.openxmlformats.org/officeDocument/2006/math">
                        <m:r>
                          <m:rPr>
                            <m:nor/>
                          </m:rPr>
                          <a:rPr lang="en-US" sz="2400">
                            <a:latin typeface="Cambria Math" panose="02040503050406030204" pitchFamily="18" charset="0"/>
                          </a:rPr>
                          <m:t>accuracy</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𝑇𝑃</m:t>
                            </m:r>
                            <m:r>
                              <a:rPr lang="en-US" sz="2400" i="1">
                                <a:latin typeface="Cambria Math" panose="02040503050406030204" pitchFamily="18" charset="0"/>
                              </a:rPr>
                              <m:t>+</m:t>
                            </m:r>
                            <m:r>
                              <a:rPr lang="en-US" sz="2400" i="1">
                                <a:latin typeface="Cambria Math" panose="02040503050406030204" pitchFamily="18" charset="0"/>
                              </a:rPr>
                              <m:t>𝑇𝑁</m:t>
                            </m:r>
                          </m:num>
                          <m:den>
                            <m:r>
                              <a:rPr lang="en-US" sz="2400" i="1">
                                <a:latin typeface="Cambria Math" panose="02040503050406030204" pitchFamily="18" charset="0"/>
                              </a:rPr>
                              <m:t>𝑇𝑃</m:t>
                            </m:r>
                            <m:r>
                              <a:rPr lang="en-US" sz="2400" i="1">
                                <a:latin typeface="Cambria Math" panose="02040503050406030204" pitchFamily="18" charset="0"/>
                              </a:rPr>
                              <m:t>+</m:t>
                            </m:r>
                            <m:r>
                              <a:rPr lang="en-US" sz="2400" i="1">
                                <a:latin typeface="Cambria Math" panose="02040503050406030204" pitchFamily="18" charset="0"/>
                              </a:rPr>
                              <m:t>𝑇𝑁</m:t>
                            </m:r>
                            <m:r>
                              <a:rPr lang="en-US" sz="2400" i="1">
                                <a:latin typeface="Cambria Math" panose="02040503050406030204" pitchFamily="18" charset="0"/>
                              </a:rPr>
                              <m:t>+</m:t>
                            </m:r>
                            <m:r>
                              <a:rPr lang="en-US" sz="2400" i="1">
                                <a:latin typeface="Cambria Math" panose="02040503050406030204" pitchFamily="18" charset="0"/>
                              </a:rPr>
                              <m:t>𝐹𝑃</m:t>
                            </m:r>
                            <m:r>
                              <a:rPr lang="en-US" sz="2400" i="1">
                                <a:latin typeface="Cambria Math" panose="02040503050406030204" pitchFamily="18" charset="0"/>
                              </a:rPr>
                              <m:t>+</m:t>
                            </m:r>
                            <m:r>
                              <a:rPr lang="en-US" sz="2400" i="1">
                                <a:latin typeface="Cambria Math" panose="02040503050406030204" pitchFamily="18" charset="0"/>
                              </a:rPr>
                              <m:t>𝐹𝑁</m:t>
                            </m:r>
                          </m:den>
                        </m:f>
                      </m:oMath>
                      <m:oMath xmlns:m="http://schemas.openxmlformats.org/officeDocument/2006/math">
                        <m:r>
                          <m:rPr>
                            <m:nor/>
                          </m:rPr>
                          <a:rPr lang="en-US" sz="2400">
                            <a:latin typeface="Cambria Math" panose="02040503050406030204" pitchFamily="18" charset="0"/>
                          </a:rPr>
                          <m:t>precision</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𝑇𝑃</m:t>
                            </m:r>
                          </m:num>
                          <m:den>
                            <m:r>
                              <a:rPr lang="en-US" sz="2400" i="1">
                                <a:latin typeface="Cambria Math" panose="02040503050406030204" pitchFamily="18" charset="0"/>
                              </a:rPr>
                              <m:t>𝑇𝑃</m:t>
                            </m:r>
                            <m:r>
                              <a:rPr lang="en-US" sz="2400" i="1">
                                <a:latin typeface="Cambria Math" panose="02040503050406030204" pitchFamily="18" charset="0"/>
                              </a:rPr>
                              <m:t>+</m:t>
                            </m:r>
                            <m:r>
                              <a:rPr lang="en-US" sz="2400" i="1">
                                <a:latin typeface="Cambria Math" panose="02040503050406030204" pitchFamily="18" charset="0"/>
                              </a:rPr>
                              <m:t>𝐹𝑃</m:t>
                            </m:r>
                          </m:den>
                        </m:f>
                      </m:oMath>
                      <m:oMath xmlns:m="http://schemas.openxmlformats.org/officeDocument/2006/math">
                        <m:r>
                          <m:rPr>
                            <m:nor/>
                          </m:rPr>
                          <a:rPr lang="en-US" sz="2400">
                            <a:latin typeface="Cambria Math" panose="02040503050406030204" pitchFamily="18" charset="0"/>
                          </a:rPr>
                          <m:t>recall</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𝑇𝑃</m:t>
                            </m:r>
                          </m:num>
                          <m:den>
                            <m:r>
                              <a:rPr lang="en-US" sz="2400" i="1">
                                <a:latin typeface="Cambria Math" panose="02040503050406030204" pitchFamily="18" charset="0"/>
                              </a:rPr>
                              <m:t>𝑇𝑃</m:t>
                            </m:r>
                            <m:r>
                              <a:rPr lang="en-US" sz="2400" i="1">
                                <a:latin typeface="Cambria Math" panose="02040503050406030204" pitchFamily="18" charset="0"/>
                              </a:rPr>
                              <m:t>+</m:t>
                            </m:r>
                            <m:r>
                              <a:rPr lang="en-US" sz="2400" i="1">
                                <a:latin typeface="Cambria Math" panose="02040503050406030204" pitchFamily="18" charset="0"/>
                              </a:rPr>
                              <m:t>𝐹𝑁</m:t>
                            </m:r>
                          </m:den>
                        </m:f>
                      </m:oMath>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𝛽</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𝛽</m:t>
                                </m:r>
                              </m:e>
                              <m:sup>
                                <m:r>
                                  <a:rPr lang="en-US" sz="2400" i="1">
                                    <a:latin typeface="Cambria Math" panose="02040503050406030204" pitchFamily="18" charset="0"/>
                                  </a:rPr>
                                  <m:t>2</m:t>
                                </m:r>
                              </m:sup>
                            </m:sSup>
                          </m:e>
                        </m:d>
                        <m:r>
                          <a:rPr lang="en-US" sz="2400" i="1">
                            <a:latin typeface="Cambria Math" panose="02040503050406030204" pitchFamily="18" charset="0"/>
                          </a:rPr>
                          <m:t>⋅</m:t>
                        </m:r>
                        <m:f>
                          <m:fPr>
                            <m:ctrlPr>
                              <a:rPr lang="en-US" sz="2400" i="1">
                                <a:latin typeface="Cambria Math" panose="02040503050406030204" pitchFamily="18" charset="0"/>
                              </a:rPr>
                            </m:ctrlPr>
                          </m:fPr>
                          <m:num>
                            <m:r>
                              <m:rPr>
                                <m:nor/>
                              </m:rPr>
                              <a:rPr lang="en-US" sz="2400">
                                <a:latin typeface="Cambria Math" panose="02040503050406030204" pitchFamily="18" charset="0"/>
                              </a:rPr>
                              <m:t>precision</m:t>
                            </m:r>
                            <m:r>
                              <a:rPr lang="en-US" sz="2400" i="1">
                                <a:latin typeface="Cambria Math" panose="02040503050406030204" pitchFamily="18" charset="0"/>
                              </a:rPr>
                              <m:t>⋅</m:t>
                            </m:r>
                            <m:r>
                              <m:rPr>
                                <m:nor/>
                              </m:rPr>
                              <a:rPr lang="en-US" sz="2400">
                                <a:latin typeface="Cambria Math" panose="02040503050406030204" pitchFamily="18" charset="0"/>
                              </a:rPr>
                              <m:t>recall</m:t>
                            </m:r>
                          </m:num>
                          <m:den>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𝛽</m:t>
                                    </m:r>
                                  </m:e>
                                  <m:sup>
                                    <m:r>
                                      <a:rPr lang="en-US" sz="2400" i="1">
                                        <a:latin typeface="Cambria Math" panose="02040503050406030204" pitchFamily="18" charset="0"/>
                                      </a:rPr>
                                      <m:t>2</m:t>
                                    </m:r>
                                  </m:sup>
                                </m:sSup>
                                <m:r>
                                  <a:rPr lang="en-US" sz="2400" i="1">
                                    <a:latin typeface="Cambria Math" panose="02040503050406030204" pitchFamily="18" charset="0"/>
                                  </a:rPr>
                                  <m:t>⋅</m:t>
                                </m:r>
                                <m:r>
                                  <m:rPr>
                                    <m:nor/>
                                  </m:rPr>
                                  <a:rPr lang="en-US" sz="2400">
                                    <a:latin typeface="Cambria Math" panose="02040503050406030204" pitchFamily="18" charset="0"/>
                                  </a:rPr>
                                  <m:t>precision</m:t>
                                </m:r>
                                <m:r>
                                  <a:rPr lang="en-US" sz="2400" i="1">
                                    <a:latin typeface="Cambria Math" panose="02040503050406030204" pitchFamily="18" charset="0"/>
                                  </a:rPr>
                                  <m:t> </m:t>
                                </m:r>
                              </m:e>
                            </m:d>
                            <m:r>
                              <a:rPr lang="en-US" sz="2400" i="1">
                                <a:latin typeface="Cambria Math" panose="02040503050406030204" pitchFamily="18" charset="0"/>
                              </a:rPr>
                              <m:t>+</m:t>
                            </m:r>
                            <m:r>
                              <m:rPr>
                                <m:nor/>
                              </m:rPr>
                              <a:rPr lang="en-US" sz="2400">
                                <a:latin typeface="Cambria Math" panose="02040503050406030204" pitchFamily="18" charset="0"/>
                              </a:rPr>
                              <m:t>recall</m:t>
                            </m:r>
                            <m:r>
                              <a:rPr lang="en-US" sz="2400" i="1">
                                <a:latin typeface="Cambria Math" panose="02040503050406030204" pitchFamily="18" charset="0"/>
                              </a:rPr>
                              <m:t> </m:t>
                            </m:r>
                          </m:den>
                        </m:f>
                        <m:r>
                          <a:rPr lang="en-US" sz="2400" i="1">
                            <a:latin typeface="Cambria Math" panose="02040503050406030204" pitchFamily="18" charset="0"/>
                          </a:rPr>
                          <m:t>,</m:t>
                        </m:r>
                        <m:r>
                          <a:rPr lang="en-US" sz="2400" i="1">
                            <a:latin typeface="Cambria Math" panose="02040503050406030204" pitchFamily="18" charset="0"/>
                          </a:rPr>
                          <m:t>𝛽</m:t>
                        </m:r>
                        <m:r>
                          <a:rPr lang="en-US" sz="2400" i="1">
                            <a:latin typeface="Cambria Math" panose="02040503050406030204" pitchFamily="18" charset="0"/>
                          </a:rPr>
                          <m:t>=1</m:t>
                        </m:r>
                      </m:oMath>
                    </m:oMathPara>
                  </a14:m>
                  <a:endParaRPr lang="en-US" sz="2400" dirty="0"/>
                </a:p>
                <a:p>
                  <a:endParaRPr lang="en-US" sz="2400" i="1" dirty="0">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FD23BF3D-3CD0-5306-59A3-9C3B991E4540}"/>
                    </a:ext>
                  </a:extLst>
                </p:cNvPr>
                <p:cNvSpPr txBox="1">
                  <a:spLocks noRot="1" noChangeAspect="1" noMove="1" noResize="1" noEditPoints="1" noAdjustHandles="1" noChangeArrowheads="1" noChangeShapeType="1" noTextEdit="1"/>
                </p:cNvSpPr>
                <p:nvPr/>
              </p:nvSpPr>
              <p:spPr>
                <a:xfrm>
                  <a:off x="503402" y="9507210"/>
                  <a:ext cx="6321321" cy="4039571"/>
                </a:xfrm>
                <a:prstGeom prst="rect">
                  <a:avLst/>
                </a:prstGeom>
                <a:blipFill>
                  <a:blip r:embed="rId7"/>
                  <a:stretch>
                    <a:fillRect l="-2115"/>
                  </a:stretch>
                </a:blipFill>
                <a:ln>
                  <a:solidFill>
                    <a:schemeClr val="tx1"/>
                  </a:solidFill>
                  <a:prstDash val="dash"/>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8548D2-D85C-E148-A81E-B4328C01792C}"/>
                    </a:ext>
                  </a:extLst>
                </p:cNvPr>
                <p:cNvSpPr txBox="1"/>
                <p:nvPr/>
              </p:nvSpPr>
              <p:spPr>
                <a:xfrm>
                  <a:off x="3561784" y="10578579"/>
                  <a:ext cx="3262939" cy="1514692"/>
                </a:xfrm>
                <a:prstGeom prst="rect">
                  <a:avLst/>
                </a:prstGeom>
                <a:grpFill/>
                <a:ln w="12700" cap="flat">
                  <a:solidFill>
                    <a:schemeClr val="tx1"/>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𝑇𝑃</m:t>
                        </m:r>
                        <m:r>
                          <a:rPr lang="en-US" sz="2400" b="0" i="1" smtClean="0">
                            <a:latin typeface="Cambria Math" panose="02040503050406030204" pitchFamily="18" charset="0"/>
                          </a:rPr>
                          <m:t>−</m:t>
                        </m:r>
                        <m:r>
                          <m:rPr>
                            <m:nor/>
                          </m:rPr>
                          <a:rPr lang="en-US" sz="2400" b="0" i="0" smtClean="0">
                            <a:latin typeface="Cambria Math" panose="02040503050406030204" pitchFamily="18" charset="0"/>
                          </a:rPr>
                          <m:t>True</m:t>
                        </m:r>
                        <m:r>
                          <m:rPr>
                            <m:nor/>
                          </m:rPr>
                          <a:rPr lang="en-US" sz="2400" b="0" i="0" smtClean="0">
                            <a:latin typeface="Cambria Math" panose="02040503050406030204" pitchFamily="18" charset="0"/>
                          </a:rPr>
                          <m:t> </m:t>
                        </m:r>
                        <m:r>
                          <m:rPr>
                            <m:nor/>
                          </m:rPr>
                          <a:rPr lang="en-US" sz="2400" b="0" i="0" smtClean="0">
                            <a:latin typeface="Cambria Math" panose="02040503050406030204" pitchFamily="18" charset="0"/>
                          </a:rPr>
                          <m:t>Positive</m:t>
                        </m:r>
                        <m:r>
                          <a:rPr lang="en-US" sz="2400" b="0" i="1" smtClean="0">
                            <a:latin typeface="Cambria Math" panose="02040503050406030204" pitchFamily="18" charset="0"/>
                          </a:rPr>
                          <m:t>,</m:t>
                        </m:r>
                      </m:oMath>
                    </m:oMathPara>
                  </a14:m>
                  <a:endParaRPr lang="en-US" sz="2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𝑇𝑁</m:t>
                        </m:r>
                        <m:r>
                          <a:rPr lang="en-US" sz="2400" b="0" i="1" smtClean="0">
                            <a:latin typeface="Cambria Math" panose="02040503050406030204" pitchFamily="18" charset="0"/>
                          </a:rPr>
                          <m:t>−</m:t>
                        </m:r>
                        <m:r>
                          <m:rPr>
                            <m:nor/>
                          </m:rPr>
                          <a:rPr lang="en-US" sz="2400" b="0" i="0" smtClean="0">
                            <a:latin typeface="Cambria Math" panose="02040503050406030204" pitchFamily="18" charset="0"/>
                          </a:rPr>
                          <m:t>True</m:t>
                        </m:r>
                        <m:r>
                          <m:rPr>
                            <m:nor/>
                          </m:rPr>
                          <a:rPr lang="en-US" sz="2400" b="0" i="0" smtClean="0">
                            <a:latin typeface="Cambria Math" panose="02040503050406030204" pitchFamily="18" charset="0"/>
                          </a:rPr>
                          <m:t> </m:t>
                        </m:r>
                        <m:r>
                          <m:rPr>
                            <m:nor/>
                          </m:rPr>
                          <a:rPr lang="en-US" sz="2400" b="0" i="0" smtClean="0">
                            <a:latin typeface="Cambria Math" panose="02040503050406030204" pitchFamily="18" charset="0"/>
                          </a:rPr>
                          <m:t>Negative</m:t>
                        </m:r>
                        <m:r>
                          <a:rPr lang="en-US" sz="2400" b="0" i="1" smtClean="0">
                            <a:latin typeface="Cambria Math" panose="02040503050406030204" pitchFamily="18" charset="0"/>
                          </a:rPr>
                          <m:t>, </m:t>
                        </m:r>
                      </m:oMath>
                      <m:oMath xmlns:m="http://schemas.openxmlformats.org/officeDocument/2006/math">
                        <m:r>
                          <a:rPr lang="en-US" sz="2400" b="0" i="1" smtClean="0">
                            <a:latin typeface="Cambria Math" panose="02040503050406030204" pitchFamily="18" charset="0"/>
                          </a:rPr>
                          <m:t>𝐹𝑃</m:t>
                        </m:r>
                        <m:r>
                          <a:rPr lang="en-US" sz="2400" b="0" i="1" smtClean="0">
                            <a:latin typeface="Cambria Math" panose="02040503050406030204" pitchFamily="18" charset="0"/>
                          </a:rPr>
                          <m:t>−</m:t>
                        </m:r>
                        <m:r>
                          <m:rPr>
                            <m:nor/>
                          </m:rPr>
                          <a:rPr lang="en-US" sz="2400" b="0" i="0" smtClean="0">
                            <a:latin typeface="Cambria Math" panose="02040503050406030204" pitchFamily="18" charset="0"/>
                          </a:rPr>
                          <m:t>False</m:t>
                        </m:r>
                        <m:r>
                          <m:rPr>
                            <m:nor/>
                          </m:rPr>
                          <a:rPr lang="en-US" sz="2400" b="0" i="0" smtClean="0">
                            <a:latin typeface="Cambria Math" panose="02040503050406030204" pitchFamily="18" charset="0"/>
                          </a:rPr>
                          <m:t> </m:t>
                        </m:r>
                        <m:r>
                          <m:rPr>
                            <m:nor/>
                          </m:rPr>
                          <a:rPr lang="en-US" sz="2400" b="0" i="0" smtClean="0">
                            <a:latin typeface="Cambria Math" panose="02040503050406030204" pitchFamily="18" charset="0"/>
                          </a:rPr>
                          <m:t>Positive</m:t>
                        </m:r>
                        <m:r>
                          <a:rPr lang="en-US" sz="2400" b="0" i="1" smtClean="0">
                            <a:latin typeface="Cambria Math" panose="02040503050406030204" pitchFamily="18" charset="0"/>
                          </a:rPr>
                          <m:t>,</m:t>
                        </m:r>
                      </m:oMath>
                    </m:oMathPara>
                  </a14:m>
                  <a:endParaRPr lang="en-US" sz="2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𝐹𝑁</m:t>
                        </m:r>
                        <m:r>
                          <a:rPr lang="en-US" sz="2400" b="0" i="1" smtClean="0">
                            <a:latin typeface="Cambria Math" panose="02040503050406030204" pitchFamily="18" charset="0"/>
                          </a:rPr>
                          <m:t>−</m:t>
                        </m:r>
                        <m:r>
                          <m:rPr>
                            <m:nor/>
                          </m:rPr>
                          <a:rPr lang="en-US" sz="2400" b="0" i="0" smtClean="0">
                            <a:latin typeface="Cambria Math" panose="02040503050406030204" pitchFamily="18" charset="0"/>
                          </a:rPr>
                          <m:t>False</m:t>
                        </m:r>
                        <m:r>
                          <m:rPr>
                            <m:nor/>
                          </m:rPr>
                          <a:rPr lang="en-US" sz="2400" b="0" i="0" smtClean="0">
                            <a:latin typeface="Cambria Math" panose="02040503050406030204" pitchFamily="18" charset="0"/>
                          </a:rPr>
                          <m:t> </m:t>
                        </m:r>
                        <m:r>
                          <m:rPr>
                            <m:nor/>
                          </m:rPr>
                          <a:rPr lang="en-US" sz="2400" b="0" i="0" smtClean="0">
                            <a:latin typeface="Cambria Math" panose="02040503050406030204" pitchFamily="18" charset="0"/>
                          </a:rPr>
                          <m:t>Negative</m:t>
                        </m:r>
                      </m:oMath>
                    </m:oMathPara>
                  </a14:m>
                  <a:endParaRPr lang="en-US" sz="2400" i="1" dirty="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F08548D2-D85C-E148-A81E-B4328C01792C}"/>
                    </a:ext>
                  </a:extLst>
                </p:cNvPr>
                <p:cNvSpPr txBox="1">
                  <a:spLocks noRot="1" noChangeAspect="1" noMove="1" noResize="1" noEditPoints="1" noAdjustHandles="1" noChangeArrowheads="1" noChangeShapeType="1" noTextEdit="1"/>
                </p:cNvSpPr>
                <p:nvPr/>
              </p:nvSpPr>
              <p:spPr>
                <a:xfrm>
                  <a:off x="3561784" y="10578579"/>
                  <a:ext cx="3262939" cy="1514692"/>
                </a:xfrm>
                <a:prstGeom prst="rect">
                  <a:avLst/>
                </a:prstGeom>
                <a:blipFill>
                  <a:blip r:embed="rId8"/>
                  <a:stretch>
                    <a:fillRect l="-2974" t="-1695" b="-8475"/>
                  </a:stretch>
                </a:blipFill>
                <a:ln w="12700" cap="flat">
                  <a:solidFill>
                    <a:schemeClr val="tx1"/>
                  </a:solidFill>
                  <a:prstDash val="dash"/>
                  <a:miter lim="400000"/>
                </a:ln>
                <a:effectLst/>
              </p:spPr>
              <p:txBody>
                <a:bodyPr/>
                <a:lstStyle/>
                <a:p>
                  <a:r>
                    <a:rPr lang="ru-RU">
                      <a:noFill/>
                    </a:rPr>
                    <a:t> </a:t>
                  </a:r>
                </a:p>
              </p:txBody>
            </p:sp>
          </mc:Fallback>
        </mc:AlternateContent>
      </p:grpSp>
      <p:sp>
        <p:nvSpPr>
          <p:cNvPr id="15" name="TextBox 14">
            <a:extLst>
              <a:ext uri="{FF2B5EF4-FFF2-40B4-BE49-F238E27FC236}">
                <a16:creationId xmlns:a16="http://schemas.microsoft.com/office/drawing/2014/main" id="{0439DCD1-E732-4680-B9B0-7EF252561DE4}"/>
              </a:ext>
            </a:extLst>
          </p:cNvPr>
          <p:cNvSpPr txBox="1"/>
          <p:nvPr/>
        </p:nvSpPr>
        <p:spPr>
          <a:xfrm>
            <a:off x="7257627" y="2379909"/>
            <a:ext cx="7005949"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ru-RU" sz="3600" dirty="0">
                <a:latin typeface="+mn-lt"/>
              </a:rPr>
              <a:t>Инструменты:</a:t>
            </a:r>
          </a:p>
          <a:p>
            <a:pPr marL="571500" indent="-571500" algn="l">
              <a:buFont typeface="Arial" panose="020B0604020202020204" pitchFamily="34" charset="0"/>
              <a:buChar char="•"/>
            </a:pPr>
            <a:r>
              <a:rPr lang="en-US" sz="3600" dirty="0">
                <a:latin typeface="+mn-lt"/>
              </a:rPr>
              <a:t>Python 3.9</a:t>
            </a:r>
          </a:p>
          <a:p>
            <a:pPr marL="571500" indent="-571500" algn="l">
              <a:buFont typeface="Arial" panose="020B0604020202020204" pitchFamily="34" charset="0"/>
              <a:buChar char="•"/>
            </a:pPr>
            <a:r>
              <a:rPr lang="en-US" sz="3600" dirty="0">
                <a:latin typeface="+mn-lt"/>
              </a:rPr>
              <a:t>TensorFlow v2</a:t>
            </a:r>
          </a:p>
        </p:txBody>
      </p:sp>
      <p:sp>
        <p:nvSpPr>
          <p:cNvPr id="16" name="Номер слайда">
            <a:extLst>
              <a:ext uri="{FF2B5EF4-FFF2-40B4-BE49-F238E27FC236}">
                <a16:creationId xmlns:a16="http://schemas.microsoft.com/office/drawing/2014/main" id="{16E7CA25-9BFC-6F35-2F1E-2A219CDF8EA2}"/>
              </a:ext>
            </a:extLst>
          </p:cNvPr>
          <p:cNvSpPr txBox="1">
            <a:spLocks/>
          </p:cNvSpPr>
          <p:nvPr/>
        </p:nvSpPr>
        <p:spPr>
          <a:xfrm>
            <a:off x="23306567" y="0"/>
            <a:ext cx="1080000" cy="108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48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868686"/>
                </a:solidFill>
                <a:effectLst/>
                <a:uFillTx/>
                <a:latin typeface="Gill Sans"/>
                <a:ea typeface="Gill Sans"/>
                <a:cs typeface="Gill Sans"/>
                <a:sym typeface="Gill Sans"/>
              </a:defRPr>
            </a:lvl1pPr>
            <a:lvl2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2pPr>
            <a:lvl3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3pPr>
            <a:lvl4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4pPr>
            <a:lvl5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5pPr>
            <a:lvl6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6pPr>
            <a:lvl7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7pPr>
            <a:lvl8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8pPr>
            <a:lvl9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9pPr>
          </a:lstStyle>
          <a:p>
            <a:fld id="{86CB4B4D-7CA3-9044-876B-883B54F8677D}" type="slidenum">
              <a:rPr lang="ru-RU" sz="6000" smtClean="0"/>
              <a:pPr/>
              <a:t>10</a:t>
            </a:fld>
            <a:endParaRPr lang="ru-RU" sz="6000" dirty="0"/>
          </a:p>
        </p:txBody>
      </p:sp>
    </p:spTree>
    <p:extLst>
      <p:ext uri="{BB962C8B-B14F-4D97-AF65-F5344CB8AC3E}">
        <p14:creationId xmlns:p14="http://schemas.microsoft.com/office/powerpoint/2010/main" val="181787543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Нейросетевые технологии в детектировании кисти"/>
          <p:cNvSpPr txBox="1">
            <a:spLocks noGrp="1"/>
          </p:cNvSpPr>
          <p:nvPr>
            <p:ph type="title"/>
          </p:nvPr>
        </p:nvSpPr>
        <p:spPr>
          <a:xfrm>
            <a:off x="1161026" y="0"/>
            <a:ext cx="22061948" cy="1860670"/>
          </a:xfrm>
          <a:prstGeom prst="rect">
            <a:avLst/>
          </a:prstGeom>
        </p:spPr>
        <p:txBody>
          <a:bodyPr>
            <a:noAutofit/>
          </a:bodyPr>
          <a:lstStyle>
            <a:lvl1pPr defTabSz="553084">
              <a:defRPr sz="7504"/>
            </a:lvl1pPr>
          </a:lstStyle>
          <a:p>
            <a:r>
              <a:rPr lang="ru-RU" sz="6000" b="1" dirty="0"/>
              <a:t>Подготовка к обучению расширенной модели распознавания статических жестов</a:t>
            </a:r>
            <a:endParaRPr sz="6000" b="1" dirty="0"/>
          </a:p>
        </p:txBody>
      </p:sp>
      <p:pic>
        <p:nvPicPr>
          <p:cNvPr id="12" name="Рисунок 11">
            <a:extLst>
              <a:ext uri="{FF2B5EF4-FFF2-40B4-BE49-F238E27FC236}">
                <a16:creationId xmlns:a16="http://schemas.microsoft.com/office/drawing/2014/main" id="{C87BB67E-74C1-CBC4-E086-AAB54867BD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5948444" y="1878119"/>
            <a:ext cx="7976712" cy="11358653"/>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4E31F85-89C0-1C2C-9F14-6239CA95DCE8}"/>
                  </a:ext>
                </a:extLst>
              </p:cNvPr>
              <p:cNvSpPr txBox="1"/>
              <p:nvPr/>
            </p:nvSpPr>
            <p:spPr>
              <a:xfrm>
                <a:off x="740929" y="2362716"/>
                <a:ext cx="10655618" cy="37959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ru-RU" sz="4000" dirty="0">
                    <a:latin typeface="+mn-lt"/>
                  </a:rPr>
                  <a:t>Набор данных </a:t>
                </a:r>
                <a:r>
                  <a:rPr lang="en-US" sz="4000" dirty="0">
                    <a:latin typeface="+mn-lt"/>
                  </a:rPr>
                  <a:t>HANDS</a:t>
                </a:r>
                <a:r>
                  <a:rPr lang="ru-RU" sz="4000" dirty="0">
                    <a:latin typeface="+mn-lt"/>
                  </a:rPr>
                  <a:t>:</a:t>
                </a:r>
              </a:p>
              <a:p>
                <a:pPr marL="457206" indent="-457206" algn="l">
                  <a:buFont typeface="Arial" panose="020B0604020202020204" pitchFamily="34" charset="0"/>
                  <a:buChar char="•"/>
                </a:pPr>
                <a:r>
                  <a:rPr lang="ru-RU" sz="4000" dirty="0">
                    <a:latin typeface="+mn-lt"/>
                  </a:rPr>
                  <a:t>Содержит 13 видов статических жестов, выполненных левой и правой рукой – всего 26 классов</a:t>
                </a:r>
              </a:p>
              <a:p>
                <a:pPr marL="457206" indent="-457206" algn="l">
                  <a:buFont typeface="Arial" panose="020B0604020202020204" pitchFamily="34" charset="0"/>
                  <a:buChar char="•"/>
                </a:pPr>
                <a:r>
                  <a:rPr lang="ru-RU" sz="4000" dirty="0">
                    <a:latin typeface="+mn-lt"/>
                  </a:rPr>
                  <a:t>Для каждого класса </a:t>
                </a:r>
                <a14:m>
                  <m:oMath xmlns:m="http://schemas.openxmlformats.org/officeDocument/2006/math">
                    <m:r>
                      <a:rPr lang="ru-RU" sz="4000" i="1" smtClean="0">
                        <a:latin typeface="Cambria Math" panose="02040503050406030204" pitchFamily="18" charset="0"/>
                        <a:ea typeface="Cambria Math" panose="02040503050406030204" pitchFamily="18" charset="0"/>
                      </a:rPr>
                      <m:t>≈</m:t>
                    </m:r>
                  </m:oMath>
                </a14:m>
                <a:r>
                  <a:rPr lang="en-US" sz="4000" dirty="0">
                    <a:latin typeface="+mn-lt"/>
                  </a:rPr>
                  <a:t>6</a:t>
                </a:r>
                <a:r>
                  <a:rPr lang="ru-RU" sz="4000" dirty="0">
                    <a:latin typeface="+mn-lt"/>
                  </a:rPr>
                  <a:t>0</a:t>
                </a:r>
                <a:r>
                  <a:rPr lang="en-US" sz="4000" dirty="0">
                    <a:latin typeface="+mn-lt"/>
                  </a:rPr>
                  <a:t>0</a:t>
                </a:r>
                <a:r>
                  <a:rPr lang="ru-RU" sz="4000" dirty="0">
                    <a:latin typeface="+mn-lt"/>
                  </a:rPr>
                  <a:t> кадров</a:t>
                </a:r>
                <a:endParaRPr lang="en-US" sz="4000" dirty="0">
                  <a:latin typeface="+mn-lt"/>
                </a:endParaRPr>
              </a:p>
              <a:p>
                <a:pPr marL="457206" indent="-457206" algn="l">
                  <a:buFont typeface="Arial" panose="020B0604020202020204" pitchFamily="34" charset="0"/>
                  <a:buChar char="•"/>
                </a:pPr>
                <a:r>
                  <a:rPr lang="ru-RU" sz="4000" dirty="0">
                    <a:latin typeface="+mn-lt"/>
                  </a:rPr>
                  <a:t>Всего: 15704 изображений</a:t>
                </a:r>
              </a:p>
            </p:txBody>
          </p:sp>
        </mc:Choice>
        <mc:Fallback xmlns="">
          <p:sp>
            <p:nvSpPr>
              <p:cNvPr id="14" name="TextBox 13">
                <a:extLst>
                  <a:ext uri="{FF2B5EF4-FFF2-40B4-BE49-F238E27FC236}">
                    <a16:creationId xmlns:a16="http://schemas.microsoft.com/office/drawing/2014/main" id="{94E31F85-89C0-1C2C-9F14-6239CA95DCE8}"/>
                  </a:ext>
                </a:extLst>
              </p:cNvPr>
              <p:cNvSpPr txBox="1">
                <a:spLocks noRot="1" noChangeAspect="1" noMove="1" noResize="1" noEditPoints="1" noAdjustHandles="1" noChangeArrowheads="1" noChangeShapeType="1" noTextEdit="1"/>
              </p:cNvSpPr>
              <p:nvPr/>
            </p:nvSpPr>
            <p:spPr>
              <a:xfrm>
                <a:off x="740929" y="2362716"/>
                <a:ext cx="10655618" cy="3795911"/>
              </a:xfrm>
              <a:prstGeom prst="rect">
                <a:avLst/>
              </a:prstGeom>
              <a:blipFill>
                <a:blip r:embed="rId4"/>
                <a:stretch>
                  <a:fillRect l="-2500" t="-2341" r="-1190" b="-6355"/>
                </a:stretch>
              </a:blipFill>
              <a:ln w="12700" cap="flat">
                <a:noFill/>
                <a:miter lim="400000"/>
              </a:ln>
              <a:effectLst/>
            </p:spPr>
            <p:txBody>
              <a:bodyPr/>
              <a:lstStyle/>
              <a:p>
                <a:r>
                  <a:rPr lang="en-GB">
                    <a:noFill/>
                  </a:rPr>
                  <a:t> </a:t>
                </a:r>
              </a:p>
            </p:txBody>
          </p:sp>
        </mc:Fallback>
      </mc:AlternateContent>
      <p:sp>
        <p:nvSpPr>
          <p:cNvPr id="10" name="Номер слайда">
            <a:extLst>
              <a:ext uri="{FF2B5EF4-FFF2-40B4-BE49-F238E27FC236}">
                <a16:creationId xmlns:a16="http://schemas.microsoft.com/office/drawing/2014/main" id="{5AA58528-C47C-2CFD-5494-FD1BA0E51E94}"/>
              </a:ext>
            </a:extLst>
          </p:cNvPr>
          <p:cNvSpPr txBox="1">
            <a:spLocks/>
          </p:cNvSpPr>
          <p:nvPr/>
        </p:nvSpPr>
        <p:spPr>
          <a:xfrm>
            <a:off x="23306567" y="0"/>
            <a:ext cx="1080000" cy="108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48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868686"/>
                </a:solidFill>
                <a:effectLst/>
                <a:uFillTx/>
                <a:latin typeface="Gill Sans"/>
                <a:ea typeface="Gill Sans"/>
                <a:cs typeface="Gill Sans"/>
                <a:sym typeface="Gill Sans"/>
              </a:defRPr>
            </a:lvl1pPr>
            <a:lvl2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2pPr>
            <a:lvl3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3pPr>
            <a:lvl4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4pPr>
            <a:lvl5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5pPr>
            <a:lvl6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6pPr>
            <a:lvl7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7pPr>
            <a:lvl8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8pPr>
            <a:lvl9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9pPr>
          </a:lstStyle>
          <a:p>
            <a:fld id="{86CB4B4D-7CA3-9044-876B-883B54F8677D}" type="slidenum">
              <a:rPr lang="ru-RU" sz="6000" smtClean="0"/>
              <a:pPr/>
              <a:t>11</a:t>
            </a:fld>
            <a:endParaRPr lang="ru-RU" sz="6000" dirty="0"/>
          </a:p>
        </p:txBody>
      </p:sp>
      <p:pic>
        <p:nvPicPr>
          <p:cNvPr id="11" name="Рисунок 10">
            <a:extLst>
              <a:ext uri="{FF2B5EF4-FFF2-40B4-BE49-F238E27FC236}">
                <a16:creationId xmlns:a16="http://schemas.microsoft.com/office/drawing/2014/main" id="{05F3B5E2-B6C5-5D62-4F2E-6AA3EB389FF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2890" y="6395371"/>
            <a:ext cx="15543361" cy="4915908"/>
          </a:xfrm>
          <a:prstGeom prst="rect">
            <a:avLst/>
          </a:prstGeom>
        </p:spPr>
      </p:pic>
      <p:sp>
        <p:nvSpPr>
          <p:cNvPr id="13" name="TextBox 12">
            <a:extLst>
              <a:ext uri="{FF2B5EF4-FFF2-40B4-BE49-F238E27FC236}">
                <a16:creationId xmlns:a16="http://schemas.microsoft.com/office/drawing/2014/main" id="{BA217817-0241-672E-B79E-D59CE96F7C26}"/>
              </a:ext>
            </a:extLst>
          </p:cNvPr>
          <p:cNvSpPr txBox="1"/>
          <p:nvPr/>
        </p:nvSpPr>
        <p:spPr>
          <a:xfrm>
            <a:off x="4447200" y="11731281"/>
            <a:ext cx="7020000" cy="900000"/>
          </a:xfrm>
          <a:prstGeom prst="rect">
            <a:avLst/>
          </a:prstGeom>
          <a:pattFill prst="pct30">
            <a:fgClr>
              <a:srgbClr val="CFE8F5"/>
            </a:fgClr>
            <a:bgClr>
              <a:schemeClr val="bg1"/>
            </a:bgClr>
          </a:patt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ru-RU" sz="2800" i="1" dirty="0">
                <a:latin typeface="+mn-lt"/>
              </a:rPr>
              <a:t>Улучшенная архитектура нейросети</a:t>
            </a:r>
          </a:p>
        </p:txBody>
      </p:sp>
    </p:spTree>
    <p:extLst>
      <p:ext uri="{BB962C8B-B14F-4D97-AF65-F5344CB8AC3E}">
        <p14:creationId xmlns:p14="http://schemas.microsoft.com/office/powerpoint/2010/main" val="12747521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Нейросетевые технологии в детектировании кисти"/>
          <p:cNvSpPr txBox="1">
            <a:spLocks noGrp="1"/>
          </p:cNvSpPr>
          <p:nvPr>
            <p:ph type="title"/>
          </p:nvPr>
        </p:nvSpPr>
        <p:spPr>
          <a:xfrm>
            <a:off x="2075234" y="-7858"/>
            <a:ext cx="20233532" cy="1812398"/>
          </a:xfrm>
          <a:prstGeom prst="rect">
            <a:avLst/>
          </a:prstGeom>
        </p:spPr>
        <p:txBody>
          <a:bodyPr>
            <a:noAutofit/>
          </a:bodyPr>
          <a:lstStyle>
            <a:lvl1pPr defTabSz="553084">
              <a:defRPr sz="7504"/>
            </a:lvl1pPr>
          </a:lstStyle>
          <a:p>
            <a:r>
              <a:rPr lang="ru-RU" sz="6000" b="1" dirty="0"/>
              <a:t>Результаты обучения расширенной модели распознавания статических жестов</a:t>
            </a:r>
            <a:endParaRPr sz="6000" b="1" dirty="0"/>
          </a:p>
        </p:txBody>
      </p:sp>
      <p:pic>
        <p:nvPicPr>
          <p:cNvPr id="10" name="Рисунок 9">
            <a:extLst>
              <a:ext uri="{FF2B5EF4-FFF2-40B4-BE49-F238E27FC236}">
                <a16:creationId xmlns:a16="http://schemas.microsoft.com/office/drawing/2014/main" id="{D22F2CE2-B9A0-A9F2-1254-14DCD780B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2903" y="9025359"/>
            <a:ext cx="6547857" cy="4690641"/>
          </a:xfrm>
          <a:prstGeom prst="rect">
            <a:avLst/>
          </a:prstGeom>
        </p:spPr>
      </p:pic>
      <p:pic>
        <p:nvPicPr>
          <p:cNvPr id="11" name="Рисунок 10">
            <a:extLst>
              <a:ext uri="{FF2B5EF4-FFF2-40B4-BE49-F238E27FC236}">
                <a16:creationId xmlns:a16="http://schemas.microsoft.com/office/drawing/2014/main" id="{27119170-D289-42E4-A4E6-119314E14B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72903" y="4342186"/>
            <a:ext cx="6547857" cy="4679048"/>
          </a:xfrm>
          <a:prstGeom prst="rect">
            <a:avLst/>
          </a:prstGeom>
        </p:spPr>
      </p:pic>
      <p:graphicFrame>
        <p:nvGraphicFramePr>
          <p:cNvPr id="3" name="Таблица 3">
            <a:extLst>
              <a:ext uri="{FF2B5EF4-FFF2-40B4-BE49-F238E27FC236}">
                <a16:creationId xmlns:a16="http://schemas.microsoft.com/office/drawing/2014/main" id="{ACE10496-2A87-A136-15B2-2D70B9BEB105}"/>
              </a:ext>
            </a:extLst>
          </p:cNvPr>
          <p:cNvGraphicFramePr>
            <a:graphicFrameLocks noGrp="1"/>
          </p:cNvGraphicFramePr>
          <p:nvPr>
            <p:extLst>
              <p:ext uri="{D42A27DB-BD31-4B8C-83A1-F6EECF244321}">
                <p14:modId xmlns:p14="http://schemas.microsoft.com/office/powerpoint/2010/main" val="537042167"/>
              </p:ext>
            </p:extLst>
          </p:nvPr>
        </p:nvGraphicFramePr>
        <p:xfrm>
          <a:off x="650439" y="3400922"/>
          <a:ext cx="11365906" cy="8480174"/>
        </p:xfrm>
        <a:graphic>
          <a:graphicData uri="http://schemas.openxmlformats.org/drawingml/2006/table">
            <a:tbl>
              <a:tblPr firstRow="1" bandRow="1">
                <a:tableStyleId>{33BA23B1-9221-436E-865A-0063620EA4FD}</a:tableStyleId>
              </a:tblPr>
              <a:tblGrid>
                <a:gridCol w="1116000">
                  <a:extLst>
                    <a:ext uri="{9D8B030D-6E8A-4147-A177-3AD203B41FA5}">
                      <a16:colId xmlns:a16="http://schemas.microsoft.com/office/drawing/2014/main" val="2535190694"/>
                    </a:ext>
                  </a:extLst>
                </a:gridCol>
                <a:gridCol w="1728000">
                  <a:extLst>
                    <a:ext uri="{9D8B030D-6E8A-4147-A177-3AD203B41FA5}">
                      <a16:colId xmlns:a16="http://schemas.microsoft.com/office/drawing/2014/main" val="3569511054"/>
                    </a:ext>
                  </a:extLst>
                </a:gridCol>
                <a:gridCol w="1476000">
                  <a:extLst>
                    <a:ext uri="{9D8B030D-6E8A-4147-A177-3AD203B41FA5}">
                      <a16:colId xmlns:a16="http://schemas.microsoft.com/office/drawing/2014/main" val="2480830783"/>
                    </a:ext>
                  </a:extLst>
                </a:gridCol>
                <a:gridCol w="1260000">
                  <a:extLst>
                    <a:ext uri="{9D8B030D-6E8A-4147-A177-3AD203B41FA5}">
                      <a16:colId xmlns:a16="http://schemas.microsoft.com/office/drawing/2014/main" val="2736076483"/>
                    </a:ext>
                  </a:extLst>
                </a:gridCol>
                <a:gridCol w="205906">
                  <a:extLst>
                    <a:ext uri="{9D8B030D-6E8A-4147-A177-3AD203B41FA5}">
                      <a16:colId xmlns:a16="http://schemas.microsoft.com/office/drawing/2014/main" val="1509196357"/>
                    </a:ext>
                  </a:extLst>
                </a:gridCol>
                <a:gridCol w="1116000">
                  <a:extLst>
                    <a:ext uri="{9D8B030D-6E8A-4147-A177-3AD203B41FA5}">
                      <a16:colId xmlns:a16="http://schemas.microsoft.com/office/drawing/2014/main" val="1223837289"/>
                    </a:ext>
                  </a:extLst>
                </a:gridCol>
                <a:gridCol w="1728000">
                  <a:extLst>
                    <a:ext uri="{9D8B030D-6E8A-4147-A177-3AD203B41FA5}">
                      <a16:colId xmlns:a16="http://schemas.microsoft.com/office/drawing/2014/main" val="3482634539"/>
                    </a:ext>
                  </a:extLst>
                </a:gridCol>
                <a:gridCol w="1476000">
                  <a:extLst>
                    <a:ext uri="{9D8B030D-6E8A-4147-A177-3AD203B41FA5}">
                      <a16:colId xmlns:a16="http://schemas.microsoft.com/office/drawing/2014/main" val="360542671"/>
                    </a:ext>
                  </a:extLst>
                </a:gridCol>
                <a:gridCol w="1260000">
                  <a:extLst>
                    <a:ext uri="{9D8B030D-6E8A-4147-A177-3AD203B41FA5}">
                      <a16:colId xmlns:a16="http://schemas.microsoft.com/office/drawing/2014/main" val="2591838271"/>
                    </a:ext>
                  </a:extLst>
                </a:gridCol>
              </a:tblGrid>
              <a:tr h="992174">
                <a:tc>
                  <a:txBody>
                    <a:bodyPr/>
                    <a:lstStyle/>
                    <a:p>
                      <a:r>
                        <a:rPr lang="ru-RU" sz="2200" b="1" dirty="0">
                          <a:latin typeface="+mn-lt"/>
                        </a:rPr>
                        <a:t>Класс</a:t>
                      </a:r>
                      <a:endParaRPr lang="en-GB" sz="2200" b="1" dirty="0">
                        <a:latin typeface="+mn-lt"/>
                      </a:endParaRPr>
                    </a:p>
                  </a:txBody>
                  <a:tcPr marL="90253" marR="90253" marT="45128" marB="45128" anchor="ctr"/>
                </a:tc>
                <a:tc>
                  <a:txBody>
                    <a:bodyPr/>
                    <a:lstStyle/>
                    <a:p>
                      <a:r>
                        <a:rPr lang="ru-RU" sz="2200" b="1" dirty="0">
                          <a:latin typeface="+mn-lt"/>
                        </a:rPr>
                        <a:t>Точность (</a:t>
                      </a:r>
                      <a:r>
                        <a:rPr lang="en-US" sz="2200" b="1" dirty="0">
                          <a:latin typeface="+mn-lt"/>
                        </a:rPr>
                        <a:t>precision)</a:t>
                      </a:r>
                      <a:endParaRPr lang="en-GB" sz="2200" b="1" dirty="0">
                        <a:latin typeface="+mn-lt"/>
                      </a:endParaRPr>
                    </a:p>
                  </a:txBody>
                  <a:tcPr marL="90253" marR="90253" marT="45128" marB="45128" anchor="ctr"/>
                </a:tc>
                <a:tc>
                  <a:txBody>
                    <a:bodyPr/>
                    <a:lstStyle/>
                    <a:p>
                      <a:r>
                        <a:rPr lang="ru-RU" sz="2200" b="1" dirty="0">
                          <a:latin typeface="+mn-lt"/>
                        </a:rPr>
                        <a:t>Полнота (</a:t>
                      </a:r>
                      <a:r>
                        <a:rPr lang="en-US" sz="2200" b="1" dirty="0">
                          <a:latin typeface="+mn-lt"/>
                        </a:rPr>
                        <a:t>recall</a:t>
                      </a:r>
                      <a:r>
                        <a:rPr lang="ru-RU" sz="2200" b="1" dirty="0">
                          <a:latin typeface="+mn-lt"/>
                        </a:rPr>
                        <a:t>)</a:t>
                      </a:r>
                      <a:endParaRPr lang="en-GB" sz="2200" b="1" dirty="0">
                        <a:latin typeface="+mn-lt"/>
                      </a:endParaRPr>
                    </a:p>
                  </a:txBody>
                  <a:tcPr marL="90253" marR="90253" marT="45128" marB="45128" anchor="ctr"/>
                </a:tc>
                <a:tc>
                  <a:txBody>
                    <a:bodyPr/>
                    <a:lstStyle/>
                    <a:p>
                      <a:r>
                        <a:rPr lang="en-US" sz="2200" b="1" dirty="0">
                          <a:latin typeface="+mn-lt"/>
                        </a:rPr>
                        <a:t>F-</a:t>
                      </a:r>
                      <a:r>
                        <a:rPr lang="ru-RU" sz="2200" b="1" dirty="0">
                          <a:latin typeface="+mn-lt"/>
                        </a:rPr>
                        <a:t>мера</a:t>
                      </a:r>
                      <a:endParaRPr lang="en-GB" sz="2200" b="1" dirty="0">
                        <a:latin typeface="+mn-lt"/>
                      </a:endParaRPr>
                    </a:p>
                  </a:txBody>
                  <a:tcPr marL="90253" marR="90253" marT="45128" marB="45128" anchor="ctr"/>
                </a:tc>
                <a:tc>
                  <a:txBody>
                    <a:bodyPr/>
                    <a:lstStyle/>
                    <a:p>
                      <a:endParaRPr lang="en-GB" sz="2200" b="1" dirty="0">
                        <a:latin typeface="+mn-lt"/>
                      </a:endParaRPr>
                    </a:p>
                  </a:txBody>
                  <a:tcPr marL="90253" marR="90253" marT="45128" marB="45128" anchor="ctr"/>
                </a:tc>
                <a:tc>
                  <a:txBody>
                    <a:bodyPr/>
                    <a:lstStyle/>
                    <a:p>
                      <a:r>
                        <a:rPr lang="ru-RU" sz="2200" b="1" dirty="0">
                          <a:latin typeface="+mn-lt"/>
                        </a:rPr>
                        <a:t>Класс</a:t>
                      </a:r>
                      <a:endParaRPr lang="en-GB" sz="2200" b="1" dirty="0">
                        <a:latin typeface="+mn-lt"/>
                      </a:endParaRPr>
                    </a:p>
                  </a:txBody>
                  <a:tcPr marL="90253" marR="90253" marT="45128" marB="45128" anchor="ctr"/>
                </a:tc>
                <a:tc>
                  <a:txBody>
                    <a:bodyPr/>
                    <a:lstStyle/>
                    <a:p>
                      <a:r>
                        <a:rPr lang="ru-RU" sz="2200" b="1" dirty="0">
                          <a:latin typeface="+mn-lt"/>
                        </a:rPr>
                        <a:t>Точность (</a:t>
                      </a:r>
                      <a:r>
                        <a:rPr lang="en-US" sz="2200" b="1" dirty="0">
                          <a:latin typeface="+mn-lt"/>
                        </a:rPr>
                        <a:t>precision)</a:t>
                      </a:r>
                      <a:endParaRPr lang="en-GB" sz="2200" b="1" dirty="0">
                        <a:latin typeface="+mn-lt"/>
                      </a:endParaRPr>
                    </a:p>
                  </a:txBody>
                  <a:tcPr marL="90253" marR="90253" marT="45128" marB="45128" anchor="ctr"/>
                </a:tc>
                <a:tc>
                  <a:txBody>
                    <a:bodyPr/>
                    <a:lstStyle/>
                    <a:p>
                      <a:r>
                        <a:rPr lang="ru-RU" sz="2200" b="1" dirty="0">
                          <a:latin typeface="+mn-lt"/>
                        </a:rPr>
                        <a:t>Полнота (</a:t>
                      </a:r>
                      <a:r>
                        <a:rPr lang="en-US" sz="2200" b="1" dirty="0">
                          <a:latin typeface="+mn-lt"/>
                        </a:rPr>
                        <a:t>recall</a:t>
                      </a:r>
                      <a:r>
                        <a:rPr lang="ru-RU" sz="2200" b="1" dirty="0">
                          <a:latin typeface="+mn-lt"/>
                        </a:rPr>
                        <a:t>)</a:t>
                      </a:r>
                      <a:endParaRPr lang="en-GB" sz="2200" b="1" dirty="0">
                        <a:latin typeface="+mn-lt"/>
                      </a:endParaRPr>
                    </a:p>
                  </a:txBody>
                  <a:tcPr marL="90253" marR="90253" marT="45128" marB="45128" anchor="ctr"/>
                </a:tc>
                <a:tc>
                  <a:txBody>
                    <a:bodyPr/>
                    <a:lstStyle/>
                    <a:p>
                      <a:r>
                        <a:rPr lang="en-US" sz="2200" b="1" dirty="0">
                          <a:latin typeface="+mn-lt"/>
                        </a:rPr>
                        <a:t>F-</a:t>
                      </a:r>
                      <a:r>
                        <a:rPr lang="ru-RU" sz="2200" b="1" dirty="0">
                          <a:latin typeface="+mn-lt"/>
                        </a:rPr>
                        <a:t>мера</a:t>
                      </a:r>
                      <a:endParaRPr lang="en-GB" sz="2200" b="1" dirty="0">
                        <a:latin typeface="+mn-lt"/>
                      </a:endParaRPr>
                    </a:p>
                  </a:txBody>
                  <a:tcPr marL="90253" marR="90253" marT="45128" marB="45128" anchor="ctr"/>
                </a:tc>
                <a:extLst>
                  <a:ext uri="{0D108BD9-81ED-4DB2-BD59-A6C34878D82A}">
                    <a16:rowId xmlns:a16="http://schemas.microsoft.com/office/drawing/2014/main" val="4032159603"/>
                  </a:ext>
                </a:extLst>
              </a:tr>
              <a:tr h="576000">
                <a:tc>
                  <a:txBody>
                    <a:bodyPr/>
                    <a:lstStyle/>
                    <a:p>
                      <a:r>
                        <a:rPr lang="ru-RU" sz="2400" dirty="0">
                          <a:latin typeface="+mn-lt"/>
                        </a:rPr>
                        <a:t>0</a:t>
                      </a:r>
                      <a:endParaRPr lang="en-GB" sz="2400" dirty="0">
                        <a:latin typeface="+mn-lt"/>
                      </a:endParaRPr>
                    </a:p>
                  </a:txBody>
                  <a:tcPr marL="90253" marR="90253" marT="45128" marB="45128" anchor="ctr"/>
                </a:tc>
                <a:tc>
                  <a:txBody>
                    <a:bodyPr/>
                    <a:lstStyle/>
                    <a:p>
                      <a:r>
                        <a:rPr lang="en-GB" sz="2400" dirty="0">
                          <a:latin typeface="+mn-lt"/>
                        </a:rPr>
                        <a:t>1,00</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endParaRPr lang="en-GB" sz="2400" dirty="0">
                        <a:latin typeface="+mn-lt"/>
                      </a:endParaRPr>
                    </a:p>
                  </a:txBody>
                  <a:tcPr marL="90253" marR="90253" marT="45128" marB="45128" anchor="ctr"/>
                </a:tc>
                <a:tc>
                  <a:txBody>
                    <a:bodyPr/>
                    <a:lstStyle/>
                    <a:p>
                      <a:r>
                        <a:rPr lang="ru-RU" sz="2400" dirty="0">
                          <a:latin typeface="+mn-lt"/>
                        </a:rPr>
                        <a:t>13</a:t>
                      </a:r>
                      <a:endParaRPr lang="en-GB" sz="2400" dirty="0">
                        <a:latin typeface="+mn-lt"/>
                      </a:endParaRPr>
                    </a:p>
                  </a:txBody>
                  <a:tcPr marL="90253" marR="90253" marT="45128" marB="45128" anchor="ctr"/>
                </a:tc>
                <a:tc>
                  <a:txBody>
                    <a:bodyPr/>
                    <a:lstStyle/>
                    <a:p>
                      <a:r>
                        <a:rPr lang="en-GB" sz="2400" dirty="0">
                          <a:latin typeface="+mn-lt"/>
                        </a:rPr>
                        <a:t>0,99</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extLst>
                  <a:ext uri="{0D108BD9-81ED-4DB2-BD59-A6C34878D82A}">
                    <a16:rowId xmlns:a16="http://schemas.microsoft.com/office/drawing/2014/main" val="841118636"/>
                  </a:ext>
                </a:extLst>
              </a:tr>
              <a:tr h="576000">
                <a:tc>
                  <a:txBody>
                    <a:bodyPr/>
                    <a:lstStyle/>
                    <a:p>
                      <a:r>
                        <a:rPr lang="ru-RU" sz="2400" dirty="0">
                          <a:latin typeface="+mn-lt"/>
                        </a:rPr>
                        <a:t>1</a:t>
                      </a:r>
                      <a:endParaRPr lang="en-GB" sz="2400" dirty="0">
                        <a:latin typeface="+mn-lt"/>
                      </a:endParaRPr>
                    </a:p>
                  </a:txBody>
                  <a:tcPr marL="90253" marR="90253" marT="45128" marB="45128" anchor="ctr"/>
                </a:tc>
                <a:tc>
                  <a:txBody>
                    <a:bodyPr/>
                    <a:lstStyle/>
                    <a:p>
                      <a:r>
                        <a:rPr lang="en-GB" sz="2400" dirty="0">
                          <a:latin typeface="+mn-lt"/>
                        </a:rPr>
                        <a:t>0,99</a:t>
                      </a:r>
                    </a:p>
                  </a:txBody>
                  <a:tcPr marL="90253" marR="90253" marT="45128" marB="45128" anchor="ctr"/>
                </a:tc>
                <a:tc>
                  <a:txBody>
                    <a:bodyPr/>
                    <a:lstStyle/>
                    <a:p>
                      <a:r>
                        <a:rPr lang="en-GB" sz="2400" dirty="0">
                          <a:latin typeface="+mn-lt"/>
                        </a:rPr>
                        <a:t>0,99</a:t>
                      </a:r>
                    </a:p>
                  </a:txBody>
                  <a:tcPr marL="90253" marR="90253" marT="45128" marB="45128" anchor="ctr"/>
                </a:tc>
                <a:tc>
                  <a:txBody>
                    <a:bodyPr/>
                    <a:lstStyle/>
                    <a:p>
                      <a:r>
                        <a:rPr lang="en-GB" sz="2400" dirty="0">
                          <a:latin typeface="+mn-lt"/>
                        </a:rPr>
                        <a:t>0,99</a:t>
                      </a:r>
                    </a:p>
                  </a:txBody>
                  <a:tcPr marL="90253" marR="90253" marT="45128" marB="45128" anchor="ctr"/>
                </a:tc>
                <a:tc>
                  <a:txBody>
                    <a:bodyPr/>
                    <a:lstStyle/>
                    <a:p>
                      <a:endParaRPr lang="en-GB" sz="2400">
                        <a:latin typeface="+mn-lt"/>
                      </a:endParaRPr>
                    </a:p>
                  </a:txBody>
                  <a:tcPr marL="90253" marR="90253" marT="45128" marB="45128" anchor="ctr"/>
                </a:tc>
                <a:tc>
                  <a:txBody>
                    <a:bodyPr/>
                    <a:lstStyle/>
                    <a:p>
                      <a:r>
                        <a:rPr lang="ru-RU" sz="2400" dirty="0">
                          <a:latin typeface="+mn-lt"/>
                        </a:rPr>
                        <a:t>14</a:t>
                      </a:r>
                      <a:endParaRPr lang="en-GB" sz="2400" dirty="0">
                        <a:latin typeface="+mn-lt"/>
                      </a:endParaRP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extLst>
                  <a:ext uri="{0D108BD9-81ED-4DB2-BD59-A6C34878D82A}">
                    <a16:rowId xmlns:a16="http://schemas.microsoft.com/office/drawing/2014/main" val="3133496430"/>
                  </a:ext>
                </a:extLst>
              </a:tr>
              <a:tr h="576000">
                <a:tc>
                  <a:txBody>
                    <a:bodyPr/>
                    <a:lstStyle/>
                    <a:p>
                      <a:r>
                        <a:rPr lang="ru-RU" sz="2400" dirty="0">
                          <a:latin typeface="+mn-lt"/>
                        </a:rPr>
                        <a:t>2</a:t>
                      </a:r>
                      <a:endParaRPr lang="en-GB" sz="2400" dirty="0">
                        <a:latin typeface="+mn-lt"/>
                      </a:endParaRPr>
                    </a:p>
                  </a:txBody>
                  <a:tcPr marL="90253" marR="90253" marT="45128" marB="45128" anchor="ctr"/>
                </a:tc>
                <a:tc>
                  <a:txBody>
                    <a:bodyPr/>
                    <a:lstStyle/>
                    <a:p>
                      <a:r>
                        <a:rPr lang="en-GB" sz="2400" dirty="0">
                          <a:latin typeface="+mn-lt"/>
                        </a:rPr>
                        <a:t>1,00</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endParaRPr lang="en-GB" sz="2400">
                        <a:latin typeface="+mn-lt"/>
                      </a:endParaRPr>
                    </a:p>
                  </a:txBody>
                  <a:tcPr marL="90253" marR="90253" marT="45128" marB="45128" anchor="ctr"/>
                </a:tc>
                <a:tc>
                  <a:txBody>
                    <a:bodyPr/>
                    <a:lstStyle/>
                    <a:p>
                      <a:r>
                        <a:rPr lang="ru-RU" sz="2400" dirty="0">
                          <a:latin typeface="+mn-lt"/>
                        </a:rPr>
                        <a:t>15</a:t>
                      </a:r>
                      <a:endParaRPr lang="en-GB" sz="2400" dirty="0">
                        <a:latin typeface="+mn-lt"/>
                      </a:endParaRP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extLst>
                  <a:ext uri="{0D108BD9-81ED-4DB2-BD59-A6C34878D82A}">
                    <a16:rowId xmlns:a16="http://schemas.microsoft.com/office/drawing/2014/main" val="219216782"/>
                  </a:ext>
                </a:extLst>
              </a:tr>
              <a:tr h="576000">
                <a:tc>
                  <a:txBody>
                    <a:bodyPr/>
                    <a:lstStyle/>
                    <a:p>
                      <a:r>
                        <a:rPr lang="ru-RU" sz="2400" dirty="0">
                          <a:latin typeface="+mn-lt"/>
                        </a:rPr>
                        <a:t>3</a:t>
                      </a:r>
                      <a:endParaRPr lang="en-GB" sz="2400" dirty="0">
                        <a:latin typeface="+mn-lt"/>
                      </a:endParaRP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endParaRPr lang="en-GB" sz="2400">
                        <a:latin typeface="+mn-lt"/>
                      </a:endParaRPr>
                    </a:p>
                  </a:txBody>
                  <a:tcPr marL="90253" marR="90253" marT="45128" marB="45128" anchor="ctr"/>
                </a:tc>
                <a:tc>
                  <a:txBody>
                    <a:bodyPr/>
                    <a:lstStyle/>
                    <a:p>
                      <a:r>
                        <a:rPr lang="ru-RU" sz="2400" dirty="0">
                          <a:latin typeface="+mn-lt"/>
                        </a:rPr>
                        <a:t>16</a:t>
                      </a:r>
                      <a:endParaRPr lang="en-GB" sz="2400" dirty="0">
                        <a:latin typeface="+mn-lt"/>
                      </a:endParaRP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extLst>
                  <a:ext uri="{0D108BD9-81ED-4DB2-BD59-A6C34878D82A}">
                    <a16:rowId xmlns:a16="http://schemas.microsoft.com/office/drawing/2014/main" val="3909896004"/>
                  </a:ext>
                </a:extLst>
              </a:tr>
              <a:tr h="576000">
                <a:tc>
                  <a:txBody>
                    <a:bodyPr/>
                    <a:lstStyle/>
                    <a:p>
                      <a:r>
                        <a:rPr lang="ru-RU" sz="2400" dirty="0">
                          <a:latin typeface="+mn-lt"/>
                        </a:rPr>
                        <a:t>4</a:t>
                      </a:r>
                      <a:endParaRPr lang="en-GB" sz="2400" dirty="0">
                        <a:latin typeface="+mn-lt"/>
                      </a:endParaRP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endParaRPr lang="en-GB" sz="2400">
                        <a:latin typeface="+mn-lt"/>
                      </a:endParaRPr>
                    </a:p>
                  </a:txBody>
                  <a:tcPr marL="90253" marR="90253" marT="45128" marB="45128" anchor="ctr"/>
                </a:tc>
                <a:tc>
                  <a:txBody>
                    <a:bodyPr/>
                    <a:lstStyle/>
                    <a:p>
                      <a:r>
                        <a:rPr lang="ru-RU" sz="2400" dirty="0">
                          <a:latin typeface="+mn-lt"/>
                        </a:rPr>
                        <a:t>17</a:t>
                      </a:r>
                      <a:endParaRPr lang="en-GB" sz="2400" dirty="0">
                        <a:latin typeface="+mn-lt"/>
                      </a:endParaRPr>
                    </a:p>
                  </a:txBody>
                  <a:tcPr marL="90253" marR="90253" marT="45128" marB="45128" anchor="ctr"/>
                </a:tc>
                <a:tc>
                  <a:txBody>
                    <a:bodyPr/>
                    <a:lstStyle/>
                    <a:p>
                      <a:r>
                        <a:rPr lang="en-GB" sz="2400" dirty="0">
                          <a:latin typeface="+mn-lt"/>
                        </a:rPr>
                        <a:t>0,99</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extLst>
                  <a:ext uri="{0D108BD9-81ED-4DB2-BD59-A6C34878D82A}">
                    <a16:rowId xmlns:a16="http://schemas.microsoft.com/office/drawing/2014/main" val="3515011060"/>
                  </a:ext>
                </a:extLst>
              </a:tr>
              <a:tr h="576000">
                <a:tc>
                  <a:txBody>
                    <a:bodyPr/>
                    <a:lstStyle/>
                    <a:p>
                      <a:r>
                        <a:rPr lang="ru-RU" sz="2400" dirty="0">
                          <a:latin typeface="+mn-lt"/>
                        </a:rPr>
                        <a:t>5</a:t>
                      </a:r>
                      <a:endParaRPr lang="en-GB" sz="2400" dirty="0">
                        <a:latin typeface="+mn-lt"/>
                      </a:endParaRP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endParaRPr lang="en-GB" sz="2400">
                        <a:latin typeface="+mn-lt"/>
                      </a:endParaRPr>
                    </a:p>
                  </a:txBody>
                  <a:tcPr marL="90253" marR="90253" marT="45128" marB="45128" anchor="ctr"/>
                </a:tc>
                <a:tc>
                  <a:txBody>
                    <a:bodyPr/>
                    <a:lstStyle/>
                    <a:p>
                      <a:r>
                        <a:rPr lang="ru-RU" sz="2400" dirty="0">
                          <a:latin typeface="+mn-lt"/>
                        </a:rPr>
                        <a:t>18</a:t>
                      </a:r>
                      <a:endParaRPr lang="en-GB" sz="2400" dirty="0">
                        <a:latin typeface="+mn-lt"/>
                      </a:endParaRPr>
                    </a:p>
                  </a:txBody>
                  <a:tcPr marL="90253" marR="90253" marT="45128" marB="45128" anchor="ctr"/>
                </a:tc>
                <a:tc>
                  <a:txBody>
                    <a:bodyPr/>
                    <a:lstStyle/>
                    <a:p>
                      <a:r>
                        <a:rPr lang="en-GB" sz="2400" dirty="0">
                          <a:latin typeface="+mn-lt"/>
                        </a:rPr>
                        <a:t>0,99</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extLst>
                  <a:ext uri="{0D108BD9-81ED-4DB2-BD59-A6C34878D82A}">
                    <a16:rowId xmlns:a16="http://schemas.microsoft.com/office/drawing/2014/main" val="206400760"/>
                  </a:ext>
                </a:extLst>
              </a:tr>
              <a:tr h="576000">
                <a:tc>
                  <a:txBody>
                    <a:bodyPr/>
                    <a:lstStyle/>
                    <a:p>
                      <a:r>
                        <a:rPr lang="ru-RU" sz="2400" dirty="0">
                          <a:latin typeface="+mn-lt"/>
                        </a:rPr>
                        <a:t>6</a:t>
                      </a:r>
                      <a:endParaRPr lang="en-GB" sz="2400" dirty="0">
                        <a:latin typeface="+mn-lt"/>
                      </a:endParaRP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endParaRPr lang="en-GB" sz="2400">
                        <a:latin typeface="+mn-lt"/>
                      </a:endParaRPr>
                    </a:p>
                  </a:txBody>
                  <a:tcPr marL="90253" marR="90253" marT="45128" marB="45128" anchor="ctr"/>
                </a:tc>
                <a:tc>
                  <a:txBody>
                    <a:bodyPr/>
                    <a:lstStyle/>
                    <a:p>
                      <a:r>
                        <a:rPr lang="ru-RU" sz="2400" dirty="0">
                          <a:latin typeface="+mn-lt"/>
                        </a:rPr>
                        <a:t>19</a:t>
                      </a:r>
                      <a:endParaRPr lang="en-GB" sz="2400" dirty="0">
                        <a:latin typeface="+mn-lt"/>
                      </a:endParaRPr>
                    </a:p>
                  </a:txBody>
                  <a:tcPr marL="90253" marR="90253" marT="45128" marB="45128" anchor="ctr"/>
                </a:tc>
                <a:tc>
                  <a:txBody>
                    <a:bodyPr/>
                    <a:lstStyle/>
                    <a:p>
                      <a:r>
                        <a:rPr lang="en-GB" sz="2400" dirty="0">
                          <a:latin typeface="+mn-lt"/>
                        </a:rPr>
                        <a:t>0,99</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r>
                        <a:rPr lang="en-GB" sz="2400" dirty="0">
                          <a:latin typeface="+mn-lt"/>
                        </a:rPr>
                        <a:t>0,99</a:t>
                      </a:r>
                    </a:p>
                  </a:txBody>
                  <a:tcPr marL="90253" marR="90253" marT="45128" marB="45128" anchor="ctr"/>
                </a:tc>
                <a:extLst>
                  <a:ext uri="{0D108BD9-81ED-4DB2-BD59-A6C34878D82A}">
                    <a16:rowId xmlns:a16="http://schemas.microsoft.com/office/drawing/2014/main" val="383092056"/>
                  </a:ext>
                </a:extLst>
              </a:tr>
              <a:tr h="576000">
                <a:tc>
                  <a:txBody>
                    <a:bodyPr/>
                    <a:lstStyle/>
                    <a:p>
                      <a:r>
                        <a:rPr lang="ru-RU" sz="2400" dirty="0">
                          <a:latin typeface="+mn-lt"/>
                        </a:rPr>
                        <a:t>7</a:t>
                      </a:r>
                      <a:endParaRPr lang="en-GB" sz="2400" dirty="0">
                        <a:latin typeface="+mn-lt"/>
                      </a:endParaRP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endParaRPr lang="en-GB" sz="2400">
                        <a:latin typeface="+mn-lt"/>
                      </a:endParaRPr>
                    </a:p>
                  </a:txBody>
                  <a:tcPr marL="90253" marR="90253" marT="45128" marB="45128" anchor="ctr"/>
                </a:tc>
                <a:tc>
                  <a:txBody>
                    <a:bodyPr/>
                    <a:lstStyle/>
                    <a:p>
                      <a:r>
                        <a:rPr lang="ru-RU" sz="2400" dirty="0">
                          <a:latin typeface="+mn-lt"/>
                        </a:rPr>
                        <a:t>20</a:t>
                      </a:r>
                      <a:endParaRPr lang="en-GB" sz="2400" dirty="0">
                        <a:latin typeface="+mn-lt"/>
                      </a:endParaRP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r>
                        <a:rPr lang="en-GB" sz="2400" dirty="0">
                          <a:latin typeface="+mn-lt"/>
                        </a:rPr>
                        <a:t>0,98</a:t>
                      </a:r>
                    </a:p>
                  </a:txBody>
                  <a:tcPr marL="90253" marR="90253" marT="45128" marB="45128" anchor="ctr"/>
                </a:tc>
                <a:tc>
                  <a:txBody>
                    <a:bodyPr/>
                    <a:lstStyle/>
                    <a:p>
                      <a:r>
                        <a:rPr lang="en-GB" sz="2400" dirty="0">
                          <a:latin typeface="+mn-lt"/>
                        </a:rPr>
                        <a:t>0,99</a:t>
                      </a:r>
                    </a:p>
                  </a:txBody>
                  <a:tcPr marL="90253" marR="90253" marT="45128" marB="45128" anchor="ctr"/>
                </a:tc>
                <a:extLst>
                  <a:ext uri="{0D108BD9-81ED-4DB2-BD59-A6C34878D82A}">
                    <a16:rowId xmlns:a16="http://schemas.microsoft.com/office/drawing/2014/main" val="3315204676"/>
                  </a:ext>
                </a:extLst>
              </a:tr>
              <a:tr h="576000">
                <a:tc>
                  <a:txBody>
                    <a:bodyPr/>
                    <a:lstStyle/>
                    <a:p>
                      <a:r>
                        <a:rPr lang="ru-RU" sz="2400" dirty="0">
                          <a:latin typeface="+mn-lt"/>
                        </a:rPr>
                        <a:t>8</a:t>
                      </a:r>
                      <a:endParaRPr lang="en-GB" sz="2400" dirty="0">
                        <a:latin typeface="+mn-lt"/>
                      </a:endParaRP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endParaRPr lang="en-GB" sz="2400" dirty="0">
                        <a:latin typeface="+mn-lt"/>
                      </a:endParaRPr>
                    </a:p>
                  </a:txBody>
                  <a:tcPr marL="90253" marR="90253" marT="45128" marB="45128" anchor="ctr"/>
                </a:tc>
                <a:tc>
                  <a:txBody>
                    <a:bodyPr/>
                    <a:lstStyle/>
                    <a:p>
                      <a:r>
                        <a:rPr lang="ru-RU" sz="2400" dirty="0">
                          <a:latin typeface="+mn-lt"/>
                        </a:rPr>
                        <a:t>21</a:t>
                      </a:r>
                      <a:endParaRPr lang="en-GB" sz="2400" dirty="0">
                        <a:latin typeface="+mn-lt"/>
                      </a:endParaRPr>
                    </a:p>
                  </a:txBody>
                  <a:tcPr marL="90253" marR="90253" marT="45128" marB="45128" anchor="ctr"/>
                </a:tc>
                <a:tc>
                  <a:txBody>
                    <a:bodyPr/>
                    <a:lstStyle/>
                    <a:p>
                      <a:r>
                        <a:rPr lang="en-GB" sz="2400" b="0" dirty="0">
                          <a:latin typeface="+mn-lt"/>
                        </a:rPr>
                        <a:t>0,98</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r>
                        <a:rPr lang="en-GB" sz="2400" dirty="0">
                          <a:latin typeface="+mn-lt"/>
                        </a:rPr>
                        <a:t>0,99</a:t>
                      </a:r>
                    </a:p>
                  </a:txBody>
                  <a:tcPr marL="90253" marR="90253" marT="45128" marB="45128" anchor="ctr"/>
                </a:tc>
                <a:extLst>
                  <a:ext uri="{0D108BD9-81ED-4DB2-BD59-A6C34878D82A}">
                    <a16:rowId xmlns:a16="http://schemas.microsoft.com/office/drawing/2014/main" val="3318708905"/>
                  </a:ext>
                </a:extLst>
              </a:tr>
              <a:tr h="576000">
                <a:tc>
                  <a:txBody>
                    <a:bodyPr/>
                    <a:lstStyle/>
                    <a:p>
                      <a:r>
                        <a:rPr lang="ru-RU" sz="2400" dirty="0">
                          <a:latin typeface="+mn-lt"/>
                        </a:rPr>
                        <a:t>9</a:t>
                      </a:r>
                      <a:endParaRPr lang="en-GB" sz="2400" dirty="0">
                        <a:latin typeface="+mn-lt"/>
                      </a:endParaRPr>
                    </a:p>
                  </a:txBody>
                  <a:tcPr marL="90253" marR="90253" marT="45128" marB="45128" anchor="ctr"/>
                </a:tc>
                <a:tc>
                  <a:txBody>
                    <a:bodyPr/>
                    <a:lstStyle/>
                    <a:p>
                      <a:r>
                        <a:rPr lang="en-GB" sz="2400" dirty="0">
                          <a:latin typeface="+mn-lt"/>
                        </a:rPr>
                        <a:t>0,99</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endParaRPr lang="en-GB" sz="2400" dirty="0">
                        <a:latin typeface="+mn-lt"/>
                      </a:endParaRPr>
                    </a:p>
                  </a:txBody>
                  <a:tcPr marL="90253" marR="90253" marT="45128" marB="45128" anchor="ctr"/>
                </a:tc>
                <a:tc>
                  <a:txBody>
                    <a:bodyPr/>
                    <a:lstStyle/>
                    <a:p>
                      <a:r>
                        <a:rPr lang="ru-RU" sz="2400" b="1" dirty="0">
                          <a:latin typeface="+mn-lt"/>
                        </a:rPr>
                        <a:t>22</a:t>
                      </a:r>
                      <a:endParaRPr lang="en-GB" sz="2400" b="1" dirty="0">
                        <a:latin typeface="+mn-lt"/>
                      </a:endParaRPr>
                    </a:p>
                  </a:txBody>
                  <a:tcPr marL="90253" marR="90253" marT="45128" marB="45128" anchor="ctr">
                    <a:solidFill>
                      <a:schemeClr val="accent3">
                        <a:lumMod val="40000"/>
                        <a:lumOff val="60000"/>
                      </a:schemeClr>
                    </a:solidFill>
                  </a:tcP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solidFill>
                      <a:schemeClr val="accent3">
                        <a:lumMod val="40000"/>
                        <a:lumOff val="60000"/>
                      </a:schemeClr>
                    </a:solidFill>
                  </a:tcPr>
                </a:tc>
                <a:tc>
                  <a:txBody>
                    <a:bodyPr/>
                    <a:lstStyle/>
                    <a:p>
                      <a:r>
                        <a:rPr lang="en-GB" sz="2400" b="1" dirty="0">
                          <a:latin typeface="+mn-lt"/>
                        </a:rPr>
                        <a:t>0,97</a:t>
                      </a:r>
                    </a:p>
                  </a:txBody>
                  <a:tcPr marL="90253" marR="90253" marT="45128" marB="45128" anchor="ctr">
                    <a:solidFill>
                      <a:schemeClr val="accent3">
                        <a:lumMod val="40000"/>
                        <a:lumOff val="60000"/>
                      </a:schemeClr>
                    </a:solidFill>
                  </a:tcPr>
                </a:tc>
                <a:tc>
                  <a:txBody>
                    <a:bodyPr/>
                    <a:lstStyle/>
                    <a:p>
                      <a:r>
                        <a:rPr lang="en-GB" sz="2400" dirty="0">
                          <a:latin typeface="+mn-lt"/>
                        </a:rPr>
                        <a:t>0,99</a:t>
                      </a:r>
                    </a:p>
                  </a:txBody>
                  <a:tcPr marL="90253" marR="90253" marT="45128" marB="45128" anchor="ctr">
                    <a:solidFill>
                      <a:schemeClr val="accent3">
                        <a:lumMod val="40000"/>
                        <a:lumOff val="60000"/>
                      </a:schemeClr>
                    </a:solidFill>
                  </a:tcPr>
                </a:tc>
                <a:extLst>
                  <a:ext uri="{0D108BD9-81ED-4DB2-BD59-A6C34878D82A}">
                    <a16:rowId xmlns:a16="http://schemas.microsoft.com/office/drawing/2014/main" val="374185143"/>
                  </a:ext>
                </a:extLst>
              </a:tr>
              <a:tr h="576000">
                <a:tc>
                  <a:txBody>
                    <a:bodyPr/>
                    <a:lstStyle/>
                    <a:p>
                      <a:r>
                        <a:rPr lang="ru-RU" sz="2400" dirty="0">
                          <a:latin typeface="+mn-lt"/>
                        </a:rPr>
                        <a:t>10</a:t>
                      </a:r>
                      <a:endParaRPr lang="en-GB" sz="2400" dirty="0">
                        <a:latin typeface="+mn-lt"/>
                      </a:endParaRPr>
                    </a:p>
                  </a:txBody>
                  <a:tcPr marL="90253" marR="90253" marT="45128" marB="45128" anchor="ctr"/>
                </a:tc>
                <a:tc>
                  <a:txBody>
                    <a:bodyPr/>
                    <a:lstStyle/>
                    <a:p>
                      <a:r>
                        <a:rPr lang="en-GB" sz="2400" dirty="0">
                          <a:latin typeface="+mn-lt"/>
                        </a:rPr>
                        <a:t>0,99</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endParaRPr lang="en-GB" sz="2400" dirty="0">
                        <a:latin typeface="+mn-lt"/>
                      </a:endParaRPr>
                    </a:p>
                  </a:txBody>
                  <a:tcPr marL="90253" marR="90253" marT="45128" marB="45128" anchor="ctr"/>
                </a:tc>
                <a:tc>
                  <a:txBody>
                    <a:bodyPr/>
                    <a:lstStyle/>
                    <a:p>
                      <a:r>
                        <a:rPr lang="ru-RU" sz="2400" b="1" dirty="0">
                          <a:latin typeface="+mn-lt"/>
                        </a:rPr>
                        <a:t>23</a:t>
                      </a:r>
                      <a:endParaRPr lang="en-GB" sz="2400" b="1" dirty="0">
                        <a:latin typeface="+mn-lt"/>
                      </a:endParaRPr>
                    </a:p>
                  </a:txBody>
                  <a:tcPr marL="90253" marR="90253" marT="45128" marB="45128" anchor="ctr">
                    <a:solidFill>
                      <a:schemeClr val="accent3">
                        <a:lumMod val="40000"/>
                        <a:lumOff val="60000"/>
                      </a:schemeClr>
                    </a:solidFill>
                  </a:tcP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solidFill>
                      <a:schemeClr val="accent3">
                        <a:lumMod val="40000"/>
                        <a:lumOff val="60000"/>
                      </a:schemeClr>
                    </a:solidFill>
                  </a:tcPr>
                </a:tc>
                <a:tc>
                  <a:txBody>
                    <a:bodyPr/>
                    <a:lstStyle/>
                    <a:p>
                      <a:r>
                        <a:rPr lang="en-GB" sz="2400" b="1" dirty="0">
                          <a:latin typeface="+mn-lt"/>
                        </a:rPr>
                        <a:t>0,95</a:t>
                      </a:r>
                    </a:p>
                  </a:txBody>
                  <a:tcPr marL="90253" marR="90253" marT="45128" marB="45128" anchor="ctr">
                    <a:solidFill>
                      <a:schemeClr val="accent3">
                        <a:lumMod val="40000"/>
                        <a:lumOff val="60000"/>
                      </a:schemeClr>
                    </a:solidFill>
                  </a:tcPr>
                </a:tc>
                <a:tc>
                  <a:txBody>
                    <a:bodyPr/>
                    <a:lstStyle/>
                    <a:p>
                      <a:r>
                        <a:rPr lang="en-GB" sz="2400" b="1" dirty="0">
                          <a:latin typeface="+mn-lt"/>
                        </a:rPr>
                        <a:t>0,97</a:t>
                      </a:r>
                    </a:p>
                  </a:txBody>
                  <a:tcPr marL="90253" marR="90253" marT="45128" marB="45128" anchor="ctr">
                    <a:solidFill>
                      <a:schemeClr val="accent3">
                        <a:lumMod val="40000"/>
                        <a:lumOff val="60000"/>
                      </a:schemeClr>
                    </a:solidFill>
                  </a:tcPr>
                </a:tc>
                <a:extLst>
                  <a:ext uri="{0D108BD9-81ED-4DB2-BD59-A6C34878D82A}">
                    <a16:rowId xmlns:a16="http://schemas.microsoft.com/office/drawing/2014/main" val="1525713518"/>
                  </a:ext>
                </a:extLst>
              </a:tr>
              <a:tr h="576000">
                <a:tc>
                  <a:txBody>
                    <a:bodyPr/>
                    <a:lstStyle/>
                    <a:p>
                      <a:r>
                        <a:rPr lang="ru-RU" sz="2400" dirty="0">
                          <a:latin typeface="+mn-lt"/>
                        </a:rPr>
                        <a:t>11</a:t>
                      </a:r>
                      <a:endParaRPr lang="en-GB" sz="2400" dirty="0">
                        <a:latin typeface="+mn-lt"/>
                      </a:endParaRP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endParaRPr lang="en-GB" sz="2400" dirty="0">
                        <a:latin typeface="+mn-lt"/>
                      </a:endParaRPr>
                    </a:p>
                  </a:txBody>
                  <a:tcPr marL="90253" marR="90253" marT="45128" marB="45128" anchor="ctr"/>
                </a:tc>
                <a:tc>
                  <a:txBody>
                    <a:bodyPr/>
                    <a:lstStyle/>
                    <a:p>
                      <a:r>
                        <a:rPr lang="ru-RU" sz="2400" b="1" dirty="0">
                          <a:latin typeface="+mn-lt"/>
                        </a:rPr>
                        <a:t>24</a:t>
                      </a:r>
                      <a:endParaRPr lang="en-GB" sz="2400" b="1" dirty="0">
                        <a:latin typeface="+mn-lt"/>
                      </a:endParaRPr>
                    </a:p>
                  </a:txBody>
                  <a:tcPr marL="90253" marR="90253" marT="45128" marB="45128" anchor="ctr">
                    <a:solidFill>
                      <a:schemeClr val="accent4">
                        <a:lumMod val="40000"/>
                        <a:lumOff val="60000"/>
                      </a:schemeClr>
                    </a:solidFill>
                  </a:tcPr>
                </a:tc>
                <a:tc>
                  <a:txBody>
                    <a:bodyPr/>
                    <a:lstStyle/>
                    <a:p>
                      <a:r>
                        <a:rPr lang="en-GB" sz="2400" b="1" dirty="0">
                          <a:latin typeface="+mn-lt"/>
                        </a:rPr>
                        <a:t>0,88</a:t>
                      </a:r>
                    </a:p>
                  </a:txBody>
                  <a:tcPr marL="90253" marR="90253" marT="45128" marB="45128" anchor="ctr">
                    <a:solidFill>
                      <a:schemeClr val="accent4">
                        <a:lumMod val="40000"/>
                        <a:lumOff val="60000"/>
                      </a:schemeClr>
                    </a:solidFill>
                  </a:tcP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solidFill>
                      <a:schemeClr val="accent4">
                        <a:lumMod val="40000"/>
                        <a:lumOff val="60000"/>
                      </a:schemeClr>
                    </a:solidFill>
                  </a:tcPr>
                </a:tc>
                <a:tc>
                  <a:txBody>
                    <a:bodyPr/>
                    <a:lstStyle/>
                    <a:p>
                      <a:r>
                        <a:rPr lang="en-GB" sz="2400" b="1" dirty="0">
                          <a:latin typeface="+mn-lt"/>
                        </a:rPr>
                        <a:t>0,93</a:t>
                      </a:r>
                    </a:p>
                  </a:txBody>
                  <a:tcPr marL="90253" marR="90253" marT="45128" marB="45128" anchor="ctr">
                    <a:solidFill>
                      <a:schemeClr val="accent4">
                        <a:lumMod val="40000"/>
                        <a:lumOff val="60000"/>
                      </a:schemeClr>
                    </a:solidFill>
                  </a:tcPr>
                </a:tc>
                <a:extLst>
                  <a:ext uri="{0D108BD9-81ED-4DB2-BD59-A6C34878D82A}">
                    <a16:rowId xmlns:a16="http://schemas.microsoft.com/office/drawing/2014/main" val="4001292054"/>
                  </a:ext>
                </a:extLst>
              </a:tr>
              <a:tr h="576000">
                <a:tc>
                  <a:txBody>
                    <a:bodyPr/>
                    <a:lstStyle/>
                    <a:p>
                      <a:r>
                        <a:rPr lang="ru-RU" sz="2400" dirty="0">
                          <a:latin typeface="+mn-lt"/>
                        </a:rPr>
                        <a:t>12</a:t>
                      </a:r>
                      <a:endParaRPr lang="en-GB" sz="2400" dirty="0">
                        <a:latin typeface="+mn-lt"/>
                      </a:endParaRP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r>
                        <a:rPr lang="en-GB" sz="2400" dirty="0">
                          <a:latin typeface="+mn-lt"/>
                        </a:rPr>
                        <a:t>0,99</a:t>
                      </a:r>
                    </a:p>
                  </a:txBody>
                  <a:tcPr marL="90253" marR="90253" marT="45128" marB="45128" anchor="ct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tc>
                <a:tc>
                  <a:txBody>
                    <a:bodyPr/>
                    <a:lstStyle/>
                    <a:p>
                      <a:endParaRPr lang="en-GB" sz="2400" dirty="0">
                        <a:latin typeface="+mn-lt"/>
                      </a:endParaRPr>
                    </a:p>
                  </a:txBody>
                  <a:tcPr marL="90253" marR="90253" marT="45128" marB="45128" anchor="ctr"/>
                </a:tc>
                <a:tc>
                  <a:txBody>
                    <a:bodyPr/>
                    <a:lstStyle/>
                    <a:p>
                      <a:r>
                        <a:rPr lang="ru-RU" sz="2400" b="1" dirty="0">
                          <a:latin typeface="+mn-lt"/>
                        </a:rPr>
                        <a:t>25</a:t>
                      </a:r>
                      <a:endParaRPr lang="en-GB" sz="2400" b="1" dirty="0">
                        <a:latin typeface="+mn-lt"/>
                      </a:endParaRPr>
                    </a:p>
                  </a:txBody>
                  <a:tcPr marL="90253" marR="90253" marT="45128" marB="45128" anchor="ctr">
                    <a:solidFill>
                      <a:schemeClr val="accent4">
                        <a:lumMod val="40000"/>
                        <a:lumOff val="60000"/>
                      </a:schemeClr>
                    </a:solidFill>
                  </a:tcP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GB" sz="2400" dirty="0">
                          <a:latin typeface="+mn-lt"/>
                        </a:rPr>
                        <a:t>1,00</a:t>
                      </a:r>
                    </a:p>
                  </a:txBody>
                  <a:tcPr marL="90253" marR="90253" marT="45128" marB="45128" anchor="ctr">
                    <a:solidFill>
                      <a:schemeClr val="accent4">
                        <a:lumMod val="40000"/>
                        <a:lumOff val="60000"/>
                      </a:schemeClr>
                    </a:solidFill>
                  </a:tcPr>
                </a:tc>
                <a:tc>
                  <a:txBody>
                    <a:bodyPr/>
                    <a:lstStyle/>
                    <a:p>
                      <a:r>
                        <a:rPr lang="en-GB" sz="2400" b="1" dirty="0">
                          <a:latin typeface="+mn-lt"/>
                        </a:rPr>
                        <a:t>0,89</a:t>
                      </a:r>
                    </a:p>
                  </a:txBody>
                  <a:tcPr marL="90253" marR="90253" marT="45128" marB="45128" anchor="ctr">
                    <a:solidFill>
                      <a:schemeClr val="accent4">
                        <a:lumMod val="40000"/>
                        <a:lumOff val="60000"/>
                      </a:schemeClr>
                    </a:solidFill>
                  </a:tcPr>
                </a:tc>
                <a:tc>
                  <a:txBody>
                    <a:bodyPr/>
                    <a:lstStyle/>
                    <a:p>
                      <a:r>
                        <a:rPr lang="en-GB" sz="2400" b="1" dirty="0">
                          <a:latin typeface="+mn-lt"/>
                        </a:rPr>
                        <a:t>0,94</a:t>
                      </a:r>
                    </a:p>
                  </a:txBody>
                  <a:tcPr marL="90253" marR="90253" marT="45128" marB="45128" anchor="ctr">
                    <a:solidFill>
                      <a:schemeClr val="accent4">
                        <a:lumMod val="40000"/>
                        <a:lumOff val="60000"/>
                      </a:schemeClr>
                    </a:solidFill>
                  </a:tcPr>
                </a:tc>
                <a:extLst>
                  <a:ext uri="{0D108BD9-81ED-4DB2-BD59-A6C34878D82A}">
                    <a16:rowId xmlns:a16="http://schemas.microsoft.com/office/drawing/2014/main" val="2366117495"/>
                  </a:ext>
                </a:extLst>
              </a:tr>
            </a:tbl>
          </a:graphicData>
        </a:graphic>
      </p:graphicFrame>
      <p:sp>
        <p:nvSpPr>
          <p:cNvPr id="15" name="TextBox 14">
            <a:extLst>
              <a:ext uri="{FF2B5EF4-FFF2-40B4-BE49-F238E27FC236}">
                <a16:creationId xmlns:a16="http://schemas.microsoft.com/office/drawing/2014/main" id="{56745935-5F32-EA5D-56E3-B9B6298E6301}"/>
              </a:ext>
            </a:extLst>
          </p:cNvPr>
          <p:cNvSpPr txBox="1"/>
          <p:nvPr/>
        </p:nvSpPr>
        <p:spPr>
          <a:xfrm>
            <a:off x="1762298" y="2178940"/>
            <a:ext cx="8977746" cy="964367"/>
          </a:xfrm>
          <a:prstGeom prst="rect">
            <a:avLst/>
          </a:prstGeom>
          <a:pattFill prst="pct30">
            <a:fgClr>
              <a:srgbClr val="CFE8F5"/>
            </a:fgClr>
            <a:bgClr>
              <a:schemeClr val="bg1"/>
            </a:bgClr>
          </a:patt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ru-RU" sz="2800" i="1" dirty="0">
                <a:latin typeface="+mn-lt"/>
              </a:rPr>
              <a:t>Показатели метрик по классам при тестировании расширенной модели</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1C1FE0-5AE9-EC86-81E9-434077CEF9E1}"/>
                  </a:ext>
                </a:extLst>
              </p:cNvPr>
              <p:cNvSpPr txBox="1"/>
              <p:nvPr/>
            </p:nvSpPr>
            <p:spPr>
              <a:xfrm>
                <a:off x="18200094" y="2203200"/>
                <a:ext cx="5572163" cy="1764586"/>
              </a:xfrm>
              <a:prstGeom prst="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r>
                  <a:rPr lang="ru-RU" sz="3600" dirty="0">
                    <a:latin typeface="+mn-lt"/>
                  </a:rPr>
                  <a:t>На тестовом наборе:</a:t>
                </a:r>
                <a:endParaRPr lang="en-US" sz="3600" dirty="0">
                  <a:latin typeface="+mn-lt"/>
                </a:endParaRPr>
              </a:p>
              <a:p>
                <a:pPr marL="571500" indent="-571500" algn="l">
                  <a:buFont typeface="Arial" panose="020B0604020202020204" pitchFamily="34" charset="0"/>
                  <a:buChar char="•"/>
                </a:pPr>
                <a:r>
                  <a:rPr lang="en-US" sz="3600" dirty="0">
                    <a:latin typeface="+mn-lt"/>
                  </a:rPr>
                  <a:t>accuracy = </a:t>
                </a:r>
                <a14:m>
                  <m:oMath xmlns:m="http://schemas.openxmlformats.org/officeDocument/2006/math">
                    <m:r>
                      <a:rPr lang="en-US" sz="3600" b="1" i="1" dirty="0" smtClean="0">
                        <a:latin typeface="Cambria Math" panose="02040503050406030204" pitchFamily="18" charset="0"/>
                      </a:rPr>
                      <m:t>𝟎</m:t>
                    </m:r>
                    <m:r>
                      <a:rPr lang="en-US" sz="3600" b="1" i="1" dirty="0" smtClean="0">
                        <a:latin typeface="Cambria Math" panose="02040503050406030204" pitchFamily="18" charset="0"/>
                      </a:rPr>
                      <m:t>,</m:t>
                    </m:r>
                    <m:r>
                      <a:rPr lang="en-US" sz="3600" b="1" i="1" dirty="0" smtClean="0">
                        <a:latin typeface="Cambria Math" panose="02040503050406030204" pitchFamily="18" charset="0"/>
                      </a:rPr>
                      <m:t>𝟗𝟗𝟐𝟒</m:t>
                    </m:r>
                  </m:oMath>
                </a14:m>
                <a:endParaRPr lang="en-US" sz="3600" b="1" dirty="0"/>
              </a:p>
              <a:p>
                <a:pPr marL="571500" indent="-571500" algn="l">
                  <a:buFont typeface="Arial" panose="020B0604020202020204" pitchFamily="34" charset="0"/>
                  <a:buChar char="•"/>
                </a:pPr>
                <a:r>
                  <a:rPr lang="en-US" sz="3600" dirty="0">
                    <a:latin typeface="+mn-lt"/>
                  </a:rPr>
                  <a:t>loss = </a:t>
                </a:r>
                <a14:m>
                  <m:oMath xmlns:m="http://schemas.openxmlformats.org/officeDocument/2006/math">
                    <m:r>
                      <a:rPr lang="en-US" sz="3600" b="1" i="1" dirty="0" smtClean="0">
                        <a:latin typeface="Cambria Math" panose="02040503050406030204" pitchFamily="18" charset="0"/>
                      </a:rPr>
                      <m:t>𝟎</m:t>
                    </m:r>
                    <m:r>
                      <a:rPr lang="en-US" sz="3600" b="1" i="1" dirty="0" smtClean="0">
                        <a:latin typeface="Cambria Math" panose="02040503050406030204" pitchFamily="18" charset="0"/>
                      </a:rPr>
                      <m:t>,</m:t>
                    </m:r>
                    <m:r>
                      <a:rPr lang="ru-RU" sz="3600" b="1" i="1" dirty="0" smtClean="0">
                        <a:latin typeface="Cambria Math" panose="02040503050406030204" pitchFamily="18" charset="0"/>
                      </a:rPr>
                      <m:t>𝟎𝟐𝟖𝟖</m:t>
                    </m:r>
                  </m:oMath>
                </a14:m>
                <a:endParaRPr lang="en-GB" sz="3600" b="1" dirty="0"/>
              </a:p>
            </p:txBody>
          </p:sp>
        </mc:Choice>
        <mc:Fallback xmlns="">
          <p:sp>
            <p:nvSpPr>
              <p:cNvPr id="12" name="TextBox 11">
                <a:extLst>
                  <a:ext uri="{FF2B5EF4-FFF2-40B4-BE49-F238E27FC236}">
                    <a16:creationId xmlns:a16="http://schemas.microsoft.com/office/drawing/2014/main" id="{D01C1FE0-5AE9-EC86-81E9-434077CEF9E1}"/>
                  </a:ext>
                </a:extLst>
              </p:cNvPr>
              <p:cNvSpPr txBox="1">
                <a:spLocks noRot="1" noChangeAspect="1" noMove="1" noResize="1" noEditPoints="1" noAdjustHandles="1" noChangeArrowheads="1" noChangeShapeType="1" noTextEdit="1"/>
              </p:cNvSpPr>
              <p:nvPr/>
            </p:nvSpPr>
            <p:spPr>
              <a:xfrm>
                <a:off x="18200094" y="2203200"/>
                <a:ext cx="5572163" cy="1764586"/>
              </a:xfrm>
              <a:prstGeom prst="rect">
                <a:avLst/>
              </a:prstGeom>
              <a:blipFill>
                <a:blip r:embed="rId5"/>
                <a:stretch>
                  <a:fillRect l="-3855" t="-3546" b="-12057"/>
                </a:stretch>
              </a:blipFill>
              <a:ln/>
            </p:spPr>
            <p:txBody>
              <a:bodyPr/>
              <a:lstStyle/>
              <a:p>
                <a:r>
                  <a:rPr lang="en-GB">
                    <a:noFill/>
                  </a:rPr>
                  <a:t> </a:t>
                </a:r>
              </a:p>
            </p:txBody>
          </p:sp>
        </mc:Fallback>
      </mc:AlternateContent>
      <p:sp>
        <p:nvSpPr>
          <p:cNvPr id="13" name="Номер слайда">
            <a:extLst>
              <a:ext uri="{FF2B5EF4-FFF2-40B4-BE49-F238E27FC236}">
                <a16:creationId xmlns:a16="http://schemas.microsoft.com/office/drawing/2014/main" id="{2C332462-E238-CD6F-58ED-0A9FCC1ADD7A}"/>
              </a:ext>
            </a:extLst>
          </p:cNvPr>
          <p:cNvSpPr txBox="1">
            <a:spLocks/>
          </p:cNvSpPr>
          <p:nvPr/>
        </p:nvSpPr>
        <p:spPr>
          <a:xfrm>
            <a:off x="23306567" y="0"/>
            <a:ext cx="1080000" cy="108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48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868686"/>
                </a:solidFill>
                <a:effectLst/>
                <a:uFillTx/>
                <a:latin typeface="Gill Sans"/>
                <a:ea typeface="Gill Sans"/>
                <a:cs typeface="Gill Sans"/>
                <a:sym typeface="Gill Sans"/>
              </a:defRPr>
            </a:lvl1pPr>
            <a:lvl2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2pPr>
            <a:lvl3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3pPr>
            <a:lvl4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4pPr>
            <a:lvl5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5pPr>
            <a:lvl6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6pPr>
            <a:lvl7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7pPr>
            <a:lvl8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8pPr>
            <a:lvl9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9pPr>
          </a:lstStyle>
          <a:p>
            <a:fld id="{86CB4B4D-7CA3-9044-876B-883B54F8677D}" type="slidenum">
              <a:rPr lang="ru-RU" sz="6000" smtClean="0"/>
              <a:pPr/>
              <a:t>12</a:t>
            </a:fld>
            <a:endParaRPr lang="ru-RU" sz="6000" dirty="0"/>
          </a:p>
        </p:txBody>
      </p:sp>
      <p:sp>
        <p:nvSpPr>
          <p:cNvPr id="14" name="Прямоугольник 13">
            <a:extLst>
              <a:ext uri="{FF2B5EF4-FFF2-40B4-BE49-F238E27FC236}">
                <a16:creationId xmlns:a16="http://schemas.microsoft.com/office/drawing/2014/main" id="{7B6AF455-F99B-C245-2408-707C250EFADA}"/>
              </a:ext>
            </a:extLst>
          </p:cNvPr>
          <p:cNvSpPr/>
          <p:nvPr/>
        </p:nvSpPr>
        <p:spPr>
          <a:xfrm>
            <a:off x="12701475" y="1731522"/>
            <a:ext cx="4503950" cy="5868000"/>
          </a:xfrm>
          <a:prstGeom prst="rect">
            <a:avLst/>
          </a:prstGeom>
          <a:solidFill>
            <a:schemeClr val="accent3">
              <a:lumMod val="60000"/>
              <a:lumOff val="40000"/>
              <a:alpha val="62000"/>
            </a:schemeClr>
          </a:solidFill>
          <a:ln w="762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5000" b="0" i="0" u="none" strike="noStrike" cap="none" spc="0" normalizeH="0" baseline="0">
              <a:ln>
                <a:noFill/>
              </a:ln>
              <a:solidFill>
                <a:srgbClr val="FFFFFF"/>
              </a:solidFill>
              <a:effectLst/>
              <a:uFillTx/>
              <a:latin typeface="Marker Felt"/>
              <a:ea typeface="Marker Felt"/>
              <a:cs typeface="Marker Felt"/>
              <a:sym typeface="Marker Felt"/>
            </a:endParaRPr>
          </a:p>
        </p:txBody>
      </p:sp>
      <p:sp>
        <p:nvSpPr>
          <p:cNvPr id="18" name="Прямоугольник 17">
            <a:extLst>
              <a:ext uri="{FF2B5EF4-FFF2-40B4-BE49-F238E27FC236}">
                <a16:creationId xmlns:a16="http://schemas.microsoft.com/office/drawing/2014/main" id="{1B9C2387-AECE-D904-3016-C60632B9D0BE}"/>
              </a:ext>
            </a:extLst>
          </p:cNvPr>
          <p:cNvSpPr/>
          <p:nvPr/>
        </p:nvSpPr>
        <p:spPr>
          <a:xfrm>
            <a:off x="12701475" y="7509604"/>
            <a:ext cx="4503950" cy="5904000"/>
          </a:xfrm>
          <a:prstGeom prst="rect">
            <a:avLst/>
          </a:prstGeom>
          <a:solidFill>
            <a:schemeClr val="accent4">
              <a:lumMod val="60000"/>
              <a:lumOff val="40000"/>
              <a:alpha val="62000"/>
            </a:schemeClr>
          </a:solidFill>
          <a:ln w="762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5000" b="0" i="0" u="none" strike="noStrike" cap="none" spc="0" normalizeH="0" baseline="0">
              <a:ln>
                <a:noFill/>
              </a:ln>
              <a:solidFill>
                <a:srgbClr val="FFFFFF"/>
              </a:solidFill>
              <a:effectLst/>
              <a:uFillTx/>
              <a:latin typeface="Marker Felt"/>
              <a:ea typeface="Marker Felt"/>
              <a:cs typeface="Marker Felt"/>
              <a:sym typeface="Marker Felt"/>
            </a:endParaRPr>
          </a:p>
        </p:txBody>
      </p:sp>
      <p:pic>
        <p:nvPicPr>
          <p:cNvPr id="7" name="Рисунок 6">
            <a:extLst>
              <a:ext uri="{FF2B5EF4-FFF2-40B4-BE49-F238E27FC236}">
                <a16:creationId xmlns:a16="http://schemas.microsoft.com/office/drawing/2014/main" id="{0C4183CD-CAB1-B058-8A8B-9B7C5F02525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2916198" y="1731522"/>
            <a:ext cx="4021748" cy="11556164"/>
          </a:xfrm>
          <a:prstGeom prst="rect">
            <a:avLst/>
          </a:prstGeom>
        </p:spPr>
      </p:pic>
    </p:spTree>
    <p:extLst>
      <p:ext uri="{BB962C8B-B14F-4D97-AF65-F5344CB8AC3E}">
        <p14:creationId xmlns:p14="http://schemas.microsoft.com/office/powerpoint/2010/main" val="60097177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Нейросетевые технологии в детектировании кисти"/>
          <p:cNvSpPr txBox="1">
            <a:spLocks noGrp="1"/>
          </p:cNvSpPr>
          <p:nvPr>
            <p:ph type="title"/>
          </p:nvPr>
        </p:nvSpPr>
        <p:spPr>
          <a:xfrm>
            <a:off x="1112195" y="-13942"/>
            <a:ext cx="22159610" cy="1726047"/>
          </a:xfrm>
          <a:prstGeom prst="rect">
            <a:avLst/>
          </a:prstGeom>
        </p:spPr>
        <p:txBody>
          <a:bodyPr>
            <a:noAutofit/>
          </a:bodyPr>
          <a:lstStyle>
            <a:lvl1pPr defTabSz="553084">
              <a:defRPr sz="7504"/>
            </a:lvl1pPr>
          </a:lstStyle>
          <a:p>
            <a:r>
              <a:rPr lang="ru-RU" sz="6000" b="1" dirty="0"/>
              <a:t>Подготовка к обучению модели распознавания динамических жестов</a:t>
            </a:r>
            <a:endParaRPr sz="6000" b="1" dirty="0"/>
          </a:p>
        </p:txBody>
      </p:sp>
      <p:pic>
        <p:nvPicPr>
          <p:cNvPr id="16" name="Рисунок 15">
            <a:extLst>
              <a:ext uri="{FF2B5EF4-FFF2-40B4-BE49-F238E27FC236}">
                <a16:creationId xmlns:a16="http://schemas.microsoft.com/office/drawing/2014/main" id="{C4C88FEB-AD0C-A50E-A653-9D6FDC9797C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3529835" y="2177037"/>
            <a:ext cx="5970496" cy="5215605"/>
          </a:xfrm>
          <a:prstGeom prst="rect">
            <a:avLst/>
          </a:prstGeom>
        </p:spPr>
      </p:pic>
      <p:pic>
        <p:nvPicPr>
          <p:cNvPr id="17" name="Рисунок 16">
            <a:extLst>
              <a:ext uri="{FF2B5EF4-FFF2-40B4-BE49-F238E27FC236}">
                <a16:creationId xmlns:a16="http://schemas.microsoft.com/office/drawing/2014/main" id="{417B6C5B-C9B7-966D-4719-F31B80E11F0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051395" y="8199386"/>
            <a:ext cx="6125488" cy="5078586"/>
          </a:xfrm>
          <a:prstGeom prst="rect">
            <a:avLst/>
          </a:prstGeom>
        </p:spPr>
      </p:pic>
      <p:sp>
        <p:nvSpPr>
          <p:cNvPr id="18" name="TextBox 17">
            <a:extLst>
              <a:ext uri="{FF2B5EF4-FFF2-40B4-BE49-F238E27FC236}">
                <a16:creationId xmlns:a16="http://schemas.microsoft.com/office/drawing/2014/main" id="{B3E0ACF4-1707-E5C2-E3C2-A4B44E6CB18D}"/>
              </a:ext>
            </a:extLst>
          </p:cNvPr>
          <p:cNvSpPr txBox="1"/>
          <p:nvPr/>
        </p:nvSpPr>
        <p:spPr>
          <a:xfrm>
            <a:off x="19792191" y="3686312"/>
            <a:ext cx="4537371" cy="1579920"/>
          </a:xfrm>
          <a:prstGeom prst="rect">
            <a:avLst/>
          </a:prstGeom>
          <a:pattFill prst="pct30">
            <a:fgClr>
              <a:srgbClr val="CFE8F5"/>
            </a:fgClr>
            <a:bgClr>
              <a:schemeClr val="bg1"/>
            </a:bgClr>
          </a:patt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r>
              <a:rPr lang="ru-RU" sz="2400" i="1" dirty="0">
                <a:latin typeface="+mn-lt"/>
              </a:rPr>
              <a:t>Графическое изображение последовательности координат указательного пальца (точки 8)</a:t>
            </a:r>
            <a:endParaRPr lang="en-GB" sz="2400" i="1" dirty="0">
              <a:latin typeface="+mn-lt"/>
            </a:endParaRPr>
          </a:p>
        </p:txBody>
      </p:sp>
      <p:sp>
        <p:nvSpPr>
          <p:cNvPr id="19" name="TextBox 18">
            <a:extLst>
              <a:ext uri="{FF2B5EF4-FFF2-40B4-BE49-F238E27FC236}">
                <a16:creationId xmlns:a16="http://schemas.microsoft.com/office/drawing/2014/main" id="{C4AC79DB-6693-5D9A-F9AB-32927A110D51}"/>
              </a:ext>
            </a:extLst>
          </p:cNvPr>
          <p:cNvSpPr txBox="1"/>
          <p:nvPr/>
        </p:nvSpPr>
        <p:spPr>
          <a:xfrm>
            <a:off x="13698070" y="9498581"/>
            <a:ext cx="4353325" cy="1949252"/>
          </a:xfrm>
          <a:prstGeom prst="rect">
            <a:avLst/>
          </a:prstGeom>
          <a:pattFill prst="pct30">
            <a:fgClr>
              <a:srgbClr val="CFE8F5"/>
            </a:fgClr>
            <a:bgClr>
              <a:schemeClr val="bg1"/>
            </a:bgClr>
          </a:patt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r"/>
            <a:r>
              <a:rPr lang="ru-RU" sz="2400" i="1" dirty="0">
                <a:latin typeface="+mn-lt"/>
              </a:rPr>
              <a:t>Графическое изображение последовательности координат указательного пальца (точки 8) </a:t>
            </a:r>
            <a:r>
              <a:rPr lang="ru-RU" sz="2400" b="1" i="1" dirty="0">
                <a:latin typeface="+mn-lt"/>
              </a:rPr>
              <a:t>относительно</a:t>
            </a:r>
            <a:r>
              <a:rPr lang="ru-RU" sz="2400" i="1" dirty="0">
                <a:latin typeface="+mn-lt"/>
              </a:rPr>
              <a:t> </a:t>
            </a:r>
            <a:r>
              <a:rPr lang="ru-RU" sz="2400" b="1" i="1" dirty="0">
                <a:latin typeface="+mn-lt"/>
              </a:rPr>
              <a:t>запястья</a:t>
            </a:r>
            <a:endParaRPr lang="en-GB" sz="2400" b="1" i="1" dirty="0">
              <a:latin typeface="+mn-lt"/>
            </a:endParaRPr>
          </a:p>
        </p:txBody>
      </p:sp>
      <p:grpSp>
        <p:nvGrpSpPr>
          <p:cNvPr id="12" name="Группа 11">
            <a:extLst>
              <a:ext uri="{FF2B5EF4-FFF2-40B4-BE49-F238E27FC236}">
                <a16:creationId xmlns:a16="http://schemas.microsoft.com/office/drawing/2014/main" id="{C35FEA7B-E7BC-846D-FB35-9D555A324E16}"/>
              </a:ext>
            </a:extLst>
          </p:cNvPr>
          <p:cNvGrpSpPr/>
          <p:nvPr/>
        </p:nvGrpSpPr>
        <p:grpSpPr>
          <a:xfrm>
            <a:off x="200810" y="2422723"/>
            <a:ext cx="13037165" cy="10562987"/>
            <a:chOff x="200807" y="2422723"/>
            <a:chExt cx="13037165" cy="10562986"/>
          </a:xfrm>
        </p:grpSpPr>
        <p:pic>
          <p:nvPicPr>
            <p:cNvPr id="4" name="Рисунок 3">
              <a:extLst>
                <a:ext uri="{FF2B5EF4-FFF2-40B4-BE49-F238E27FC236}">
                  <a16:creationId xmlns:a16="http://schemas.microsoft.com/office/drawing/2014/main" id="{D0574EC7-2891-587B-2FFF-42684B29CF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0807" y="2422723"/>
              <a:ext cx="13037165" cy="9779751"/>
            </a:xfrm>
            <a:prstGeom prst="rect">
              <a:avLst/>
            </a:prstGeom>
          </p:spPr>
        </p:pic>
        <p:sp>
          <p:nvSpPr>
            <p:cNvPr id="21" name="TextBox 20">
              <a:extLst>
                <a:ext uri="{FF2B5EF4-FFF2-40B4-BE49-F238E27FC236}">
                  <a16:creationId xmlns:a16="http://schemas.microsoft.com/office/drawing/2014/main" id="{ABB95899-E5C5-C216-EAF0-A120BBF427DE}"/>
                </a:ext>
              </a:extLst>
            </p:cNvPr>
            <p:cNvSpPr txBox="1"/>
            <p:nvPr/>
          </p:nvSpPr>
          <p:spPr>
            <a:xfrm>
              <a:off x="586287" y="12452230"/>
              <a:ext cx="12266200" cy="533479"/>
            </a:xfrm>
            <a:prstGeom prst="rect">
              <a:avLst/>
            </a:prstGeom>
            <a:pattFill prst="pct30">
              <a:fgClr>
                <a:srgbClr val="CFE8F5"/>
              </a:fgClr>
              <a:bgClr>
                <a:schemeClr val="bg1"/>
              </a:bgClr>
            </a:patt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ru-RU" sz="2800" i="1" dirty="0">
                  <a:latin typeface="+mn-lt"/>
                </a:rPr>
                <a:t>Преобразование исходных координат</a:t>
              </a:r>
              <a:endParaRPr lang="en-GB" sz="2800" i="1" dirty="0">
                <a:latin typeface="+mn-lt"/>
              </a:endParaRPr>
            </a:p>
          </p:txBody>
        </p:sp>
      </p:grpSp>
      <p:sp>
        <p:nvSpPr>
          <p:cNvPr id="11" name="Номер слайда">
            <a:extLst>
              <a:ext uri="{FF2B5EF4-FFF2-40B4-BE49-F238E27FC236}">
                <a16:creationId xmlns:a16="http://schemas.microsoft.com/office/drawing/2014/main" id="{E01BB722-1C34-8F4B-EF96-BC9DDD333252}"/>
              </a:ext>
            </a:extLst>
          </p:cNvPr>
          <p:cNvSpPr txBox="1">
            <a:spLocks/>
          </p:cNvSpPr>
          <p:nvPr/>
        </p:nvSpPr>
        <p:spPr>
          <a:xfrm>
            <a:off x="23306567" y="0"/>
            <a:ext cx="1080000" cy="108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48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868686"/>
                </a:solidFill>
                <a:effectLst/>
                <a:uFillTx/>
                <a:latin typeface="Gill Sans"/>
                <a:ea typeface="Gill Sans"/>
                <a:cs typeface="Gill Sans"/>
                <a:sym typeface="Gill Sans"/>
              </a:defRPr>
            </a:lvl1pPr>
            <a:lvl2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2pPr>
            <a:lvl3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3pPr>
            <a:lvl4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4pPr>
            <a:lvl5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5pPr>
            <a:lvl6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6pPr>
            <a:lvl7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7pPr>
            <a:lvl8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8pPr>
            <a:lvl9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9pPr>
          </a:lstStyle>
          <a:p>
            <a:fld id="{86CB4B4D-7CA3-9044-876B-883B54F8677D}" type="slidenum">
              <a:rPr lang="ru-RU" sz="6000" smtClean="0"/>
              <a:pPr/>
              <a:t>13</a:t>
            </a:fld>
            <a:endParaRPr lang="ru-RU" sz="6000" dirty="0"/>
          </a:p>
        </p:txBody>
      </p:sp>
    </p:spTree>
    <p:extLst>
      <p:ext uri="{BB962C8B-B14F-4D97-AF65-F5344CB8AC3E}">
        <p14:creationId xmlns:p14="http://schemas.microsoft.com/office/powerpoint/2010/main" val="343201326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Нейросетевые технологии в детектировании кисти"/>
          <p:cNvSpPr txBox="1">
            <a:spLocks noGrp="1"/>
          </p:cNvSpPr>
          <p:nvPr>
            <p:ph type="title"/>
          </p:nvPr>
        </p:nvSpPr>
        <p:spPr>
          <a:xfrm>
            <a:off x="2094689" y="0"/>
            <a:ext cx="20194622" cy="1792355"/>
          </a:xfrm>
          <a:prstGeom prst="rect">
            <a:avLst/>
          </a:prstGeom>
        </p:spPr>
        <p:txBody>
          <a:bodyPr>
            <a:noAutofit/>
          </a:bodyPr>
          <a:lstStyle>
            <a:lvl1pPr defTabSz="553084">
              <a:defRPr sz="7504"/>
            </a:lvl1pPr>
          </a:lstStyle>
          <a:p>
            <a:r>
              <a:rPr lang="ru-RU" sz="6000" b="1" dirty="0"/>
              <a:t>Результаты обучения модели распознавания динамических жестов</a:t>
            </a:r>
            <a:endParaRPr sz="6000" b="1" dirty="0"/>
          </a:p>
        </p:txBody>
      </p:sp>
      <p:pic>
        <p:nvPicPr>
          <p:cNvPr id="10" name="Рисунок 9">
            <a:extLst>
              <a:ext uri="{FF2B5EF4-FFF2-40B4-BE49-F238E27FC236}">
                <a16:creationId xmlns:a16="http://schemas.microsoft.com/office/drawing/2014/main" id="{92A601A3-2D56-22BE-1223-F31CD0229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81195" y="2197341"/>
            <a:ext cx="7497712" cy="5400000"/>
          </a:xfrm>
          <a:prstGeom prst="rect">
            <a:avLst/>
          </a:prstGeom>
        </p:spPr>
      </p:pic>
      <p:pic>
        <p:nvPicPr>
          <p:cNvPr id="11" name="Рисунок 10">
            <a:extLst>
              <a:ext uri="{FF2B5EF4-FFF2-40B4-BE49-F238E27FC236}">
                <a16:creationId xmlns:a16="http://schemas.microsoft.com/office/drawing/2014/main" id="{B0AB94B9-3DD7-6FFB-DDFC-5E4F923388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30038" y="7611258"/>
            <a:ext cx="7499525" cy="5400000"/>
          </a:xfrm>
          <a:prstGeom prst="rect">
            <a:avLst/>
          </a:prstGeom>
        </p:spPr>
      </p:pic>
      <mc:AlternateContent xmlns:mc="http://schemas.openxmlformats.org/markup-compatibility/2006" xmlns:a14="http://schemas.microsoft.com/office/drawing/2010/main">
        <mc:Choice Requires="a14">
          <p:graphicFrame>
            <p:nvGraphicFramePr>
              <p:cNvPr id="12" name="Таблица 11">
                <a:extLst>
                  <a:ext uri="{FF2B5EF4-FFF2-40B4-BE49-F238E27FC236}">
                    <a16:creationId xmlns:a16="http://schemas.microsoft.com/office/drawing/2014/main" id="{2456C79C-12A6-9397-C2B3-20AC5903101C}"/>
                  </a:ext>
                </a:extLst>
              </p:cNvPr>
              <p:cNvGraphicFramePr>
                <a:graphicFrameLocks noGrp="1"/>
              </p:cNvGraphicFramePr>
              <p:nvPr>
                <p:extLst>
                  <p:ext uri="{D42A27DB-BD31-4B8C-83A1-F6EECF244321}">
                    <p14:modId xmlns:p14="http://schemas.microsoft.com/office/powerpoint/2010/main" val="607863585"/>
                  </p:ext>
                </p:extLst>
              </p:nvPr>
            </p:nvGraphicFramePr>
            <p:xfrm>
              <a:off x="9610167" y="3116775"/>
              <a:ext cx="7169217" cy="3550307"/>
            </p:xfrm>
            <a:graphic>
              <a:graphicData uri="http://schemas.openxmlformats.org/drawingml/2006/table">
                <a:tbl>
                  <a:tblPr firstRow="1" firstCol="1" bandRow="1">
                    <a:tableStyleId>{5940675A-B579-460E-94D1-54222C63F5DA}</a:tableStyleId>
                  </a:tblPr>
                  <a:tblGrid>
                    <a:gridCol w="1302193">
                      <a:extLst>
                        <a:ext uri="{9D8B030D-6E8A-4147-A177-3AD203B41FA5}">
                          <a16:colId xmlns:a16="http://schemas.microsoft.com/office/drawing/2014/main" val="1116226876"/>
                        </a:ext>
                      </a:extLst>
                    </a:gridCol>
                    <a:gridCol w="2037685">
                      <a:extLst>
                        <a:ext uri="{9D8B030D-6E8A-4147-A177-3AD203B41FA5}">
                          <a16:colId xmlns:a16="http://schemas.microsoft.com/office/drawing/2014/main" val="3507124916"/>
                        </a:ext>
                      </a:extLst>
                    </a:gridCol>
                    <a:gridCol w="1854032">
                      <a:extLst>
                        <a:ext uri="{9D8B030D-6E8A-4147-A177-3AD203B41FA5}">
                          <a16:colId xmlns:a16="http://schemas.microsoft.com/office/drawing/2014/main" val="3364704456"/>
                        </a:ext>
                      </a:extLst>
                    </a:gridCol>
                    <a:gridCol w="1975307">
                      <a:extLst>
                        <a:ext uri="{9D8B030D-6E8A-4147-A177-3AD203B41FA5}">
                          <a16:colId xmlns:a16="http://schemas.microsoft.com/office/drawing/2014/main" val="1038218044"/>
                        </a:ext>
                      </a:extLst>
                    </a:gridCol>
                  </a:tblGrid>
                  <a:tr h="1157051">
                    <a:tc>
                      <a:txBody>
                        <a:bodyPr/>
                        <a:lstStyle/>
                        <a:p>
                          <a:pPr marL="0" indent="14288" algn="ctr">
                            <a:lnSpc>
                              <a:spcPct val="150000"/>
                            </a:lnSpc>
                            <a:tabLst/>
                          </a:pPr>
                          <a:r>
                            <a:rPr lang="ru-RU" sz="2900" dirty="0">
                              <a:effectLst/>
                              <a:latin typeface="+mn-lt"/>
                            </a:rPr>
                            <a:t>Класс</a:t>
                          </a:r>
                          <a:endParaRPr lang="ru-RU" sz="2900" dirty="0">
                            <a:effectLst/>
                            <a:latin typeface="+mn-lt"/>
                            <a:ea typeface="Times New Roman" panose="02020603050405020304" pitchFamily="18" charset="0"/>
                            <a:cs typeface="Times New Roman" panose="02020603050405020304" pitchFamily="18" charset="0"/>
                          </a:endParaRPr>
                        </a:p>
                      </a:txBody>
                      <a:tcPr marL="68581" marR="68581"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indent="14288" algn="ctr">
                            <a:lnSpc>
                              <a:spcPct val="100000"/>
                            </a:lnSpc>
                            <a:tabLst/>
                          </a:pPr>
                          <a:r>
                            <a:rPr lang="ru-RU" sz="2900" dirty="0">
                              <a:effectLst/>
                              <a:latin typeface="+mn-lt"/>
                            </a:rPr>
                            <a:t>Точность </a:t>
                          </a:r>
                          <a:r>
                            <a:rPr lang="en-US" sz="2900" dirty="0">
                              <a:effectLst/>
                              <a:latin typeface="+mn-lt"/>
                            </a:rPr>
                            <a:t>(precision)</a:t>
                          </a:r>
                          <a:endParaRPr lang="ru-RU" sz="2900" dirty="0">
                            <a:effectLst/>
                            <a:latin typeface="+mn-lt"/>
                            <a:ea typeface="Times New Roman" panose="02020603050405020304" pitchFamily="18" charset="0"/>
                            <a:cs typeface="Times New Roman" panose="02020603050405020304" pitchFamily="18" charset="0"/>
                          </a:endParaRPr>
                        </a:p>
                      </a:txBody>
                      <a:tcPr marL="68581" marR="68581"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indent="14288" algn="ctr">
                            <a:lnSpc>
                              <a:spcPct val="100000"/>
                            </a:lnSpc>
                            <a:tabLst/>
                          </a:pPr>
                          <a:r>
                            <a:rPr lang="ru-RU" sz="2900" dirty="0">
                              <a:effectLst/>
                              <a:latin typeface="+mn-lt"/>
                            </a:rPr>
                            <a:t>Полнота (</a:t>
                          </a:r>
                          <a:r>
                            <a:rPr lang="en-US" sz="2900" dirty="0">
                              <a:effectLst/>
                              <a:latin typeface="+mn-lt"/>
                            </a:rPr>
                            <a:t>recall)</a:t>
                          </a:r>
                          <a:endParaRPr lang="ru-RU" sz="2900" dirty="0">
                            <a:effectLst/>
                            <a:latin typeface="+mn-lt"/>
                            <a:ea typeface="Times New Roman" panose="02020603050405020304" pitchFamily="18" charset="0"/>
                            <a:cs typeface="Times New Roman" panose="02020603050405020304" pitchFamily="18" charset="0"/>
                          </a:endParaRPr>
                        </a:p>
                      </a:txBody>
                      <a:tcPr marL="68581" marR="68581"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indent="14288" algn="ctr">
                            <a:lnSpc>
                              <a:spcPct val="100000"/>
                            </a:lnSpc>
                            <a:tabLst/>
                          </a:pPr>
                          <a:r>
                            <a:rPr lang="en-US" sz="2900" dirty="0">
                              <a:effectLst/>
                              <a:latin typeface="+mn-lt"/>
                            </a:rPr>
                            <a:t>F-</a:t>
                          </a:r>
                          <a:r>
                            <a:rPr lang="ru-RU" sz="2900" dirty="0">
                              <a:effectLst/>
                              <a:latin typeface="+mn-lt"/>
                            </a:rPr>
                            <a:t>мера </a:t>
                          </a:r>
                          <a:r>
                            <a:rPr lang="en-US" sz="2900" dirty="0">
                              <a:effectLst/>
                              <a:latin typeface="+mn-lt"/>
                            </a:rPr>
                            <a:t>(f1-score)</a:t>
                          </a:r>
                          <a:endParaRPr lang="ru-RU" sz="2900" dirty="0">
                            <a:effectLst/>
                            <a:latin typeface="+mn-lt"/>
                            <a:ea typeface="Times New Roman" panose="02020603050405020304" pitchFamily="18" charset="0"/>
                            <a:cs typeface="Times New Roman" panose="02020603050405020304" pitchFamily="18" charset="0"/>
                          </a:endParaRPr>
                        </a:p>
                      </a:txBody>
                      <a:tcPr marL="68581" marR="68581"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9270131"/>
                      </a:ext>
                    </a:extLst>
                  </a:tr>
                  <a:tr h="797752">
                    <a:tc>
                      <a:txBody>
                        <a:bodyPr/>
                        <a:lstStyle/>
                        <a:p>
                          <a:pPr indent="0" algn="just">
                            <a:lnSpc>
                              <a:spcPct val="150000"/>
                            </a:lnSpc>
                          </a:pPr>
                          <a14:m>
                            <m:oMathPara xmlns:m="http://schemas.openxmlformats.org/officeDocument/2006/math">
                              <m:oMathParaPr>
                                <m:jc m:val="centerGroup"/>
                              </m:oMathParaPr>
                              <m:oMath xmlns:m="http://schemas.openxmlformats.org/officeDocument/2006/math">
                                <m:r>
                                  <a:rPr lang="en-US" sz="2900">
                                    <a:effectLst/>
                                    <a:latin typeface="Cambria Math" panose="02040503050406030204" pitchFamily="18" charset="0"/>
                                  </a:rPr>
                                  <m:t>1</m:t>
                                </m:r>
                              </m:oMath>
                            </m:oMathPara>
                          </a14:m>
                          <a:endParaRPr lang="ru-RU" sz="2900" dirty="0">
                            <a:effectLst/>
                            <a:latin typeface="+mn-lt"/>
                            <a:ea typeface="Times New Roman" panose="02020603050405020304" pitchFamily="18" charset="0"/>
                            <a:cs typeface="Times New Roman" panose="02020603050405020304" pitchFamily="18" charset="0"/>
                          </a:endParaRPr>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indent="0" algn="just">
                            <a:lnSpc>
                              <a:spcPct val="150000"/>
                            </a:lnSpc>
                          </a:pPr>
                          <a14:m>
                            <m:oMathPara xmlns:m="http://schemas.openxmlformats.org/officeDocument/2006/math">
                              <m:oMathParaPr>
                                <m:jc m:val="centerGroup"/>
                              </m:oMathParaPr>
                              <m:oMath xmlns:m="http://schemas.openxmlformats.org/officeDocument/2006/math">
                                <m:r>
                                  <a:rPr lang="ru-RU" sz="2900" smtClean="0">
                                    <a:effectLst/>
                                    <a:latin typeface="Cambria Math" panose="02040503050406030204" pitchFamily="18" charset="0"/>
                                  </a:rPr>
                                  <m:t>1</m:t>
                                </m:r>
                                <m:r>
                                  <a:rPr lang="en-US" sz="2900">
                                    <a:effectLst/>
                                    <a:latin typeface="Cambria Math" panose="02040503050406030204" pitchFamily="18" charset="0"/>
                                  </a:rPr>
                                  <m:t>,</m:t>
                                </m:r>
                                <m:r>
                                  <a:rPr lang="ru-RU" sz="2900" b="0" i="0" smtClean="0">
                                    <a:effectLst/>
                                    <a:latin typeface="Cambria Math" panose="02040503050406030204" pitchFamily="18" charset="0"/>
                                  </a:rPr>
                                  <m:t>00</m:t>
                                </m:r>
                              </m:oMath>
                            </m:oMathPara>
                          </a14:m>
                          <a:endParaRPr lang="ru-RU" sz="2900" dirty="0">
                            <a:effectLst/>
                            <a:latin typeface="+mn-lt"/>
                            <a:ea typeface="Times New Roman" panose="02020603050405020304" pitchFamily="18" charset="0"/>
                            <a:cs typeface="Times New Roman" panose="02020603050405020304" pitchFamily="18" charset="0"/>
                          </a:endParaRPr>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indent="0" algn="just">
                            <a:lnSpc>
                              <a:spcPct val="150000"/>
                            </a:lnSpc>
                          </a:pPr>
                          <a14:m>
                            <m:oMathPara xmlns:m="http://schemas.openxmlformats.org/officeDocument/2006/math">
                              <m:oMathParaPr>
                                <m:jc m:val="centerGroup"/>
                              </m:oMathParaPr>
                              <m:oMath xmlns:m="http://schemas.openxmlformats.org/officeDocument/2006/math">
                                <m:r>
                                  <a:rPr lang="en-US" sz="2900">
                                    <a:effectLst/>
                                    <a:latin typeface="Cambria Math" panose="02040503050406030204" pitchFamily="18" charset="0"/>
                                  </a:rPr>
                                  <m:t>1,00</m:t>
                                </m:r>
                              </m:oMath>
                            </m:oMathPara>
                          </a14:m>
                          <a:endParaRPr lang="ru-RU" sz="2900" dirty="0">
                            <a:effectLst/>
                            <a:latin typeface="+mn-lt"/>
                            <a:ea typeface="Times New Roman" panose="02020603050405020304" pitchFamily="18" charset="0"/>
                            <a:cs typeface="Times New Roman" panose="02020603050405020304" pitchFamily="18" charset="0"/>
                          </a:endParaRPr>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indent="0" algn="just">
                            <a:lnSpc>
                              <a:spcPct val="150000"/>
                            </a:lnSpc>
                          </a:pPr>
                          <a14:m>
                            <m:oMathPara xmlns:m="http://schemas.openxmlformats.org/officeDocument/2006/math">
                              <m:oMathParaPr>
                                <m:jc m:val="centerGroup"/>
                              </m:oMathParaPr>
                              <m:oMath xmlns:m="http://schemas.openxmlformats.org/officeDocument/2006/math">
                                <m:r>
                                  <a:rPr lang="ru-RU" sz="2900" smtClean="0">
                                    <a:effectLst/>
                                    <a:latin typeface="Cambria Math" panose="02040503050406030204" pitchFamily="18" charset="0"/>
                                  </a:rPr>
                                  <m:t>1</m:t>
                                </m:r>
                                <m:r>
                                  <a:rPr lang="en-US" sz="2900">
                                    <a:effectLst/>
                                    <a:latin typeface="Cambria Math" panose="02040503050406030204" pitchFamily="18" charset="0"/>
                                  </a:rPr>
                                  <m:t>,</m:t>
                                </m:r>
                                <m:r>
                                  <a:rPr lang="ru-RU" sz="2900" b="0" i="0" smtClean="0">
                                    <a:effectLst/>
                                    <a:latin typeface="Cambria Math" panose="02040503050406030204" pitchFamily="18" charset="0"/>
                                  </a:rPr>
                                  <m:t>00</m:t>
                                </m:r>
                              </m:oMath>
                            </m:oMathPara>
                          </a14:m>
                          <a:endParaRPr lang="ru-RU" sz="2900" dirty="0">
                            <a:effectLst/>
                            <a:latin typeface="+mn-lt"/>
                            <a:ea typeface="Times New Roman" panose="02020603050405020304" pitchFamily="18" charset="0"/>
                            <a:cs typeface="Times New Roman" panose="02020603050405020304" pitchFamily="18" charset="0"/>
                          </a:endParaRPr>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8253485"/>
                      </a:ext>
                    </a:extLst>
                  </a:tr>
                  <a:tr h="797752">
                    <a:tc>
                      <a:txBody>
                        <a:bodyPr/>
                        <a:lstStyle/>
                        <a:p>
                          <a:pPr indent="0" algn="just">
                            <a:lnSpc>
                              <a:spcPct val="150000"/>
                            </a:lnSpc>
                          </a:pPr>
                          <a14:m>
                            <m:oMathPara xmlns:m="http://schemas.openxmlformats.org/officeDocument/2006/math">
                              <m:oMathParaPr>
                                <m:jc m:val="centerGroup"/>
                              </m:oMathParaPr>
                              <m:oMath xmlns:m="http://schemas.openxmlformats.org/officeDocument/2006/math">
                                <m:r>
                                  <a:rPr lang="ru-RU" sz="2900">
                                    <a:effectLst/>
                                    <a:latin typeface="Cambria Math" panose="02040503050406030204" pitchFamily="18" charset="0"/>
                                  </a:rPr>
                                  <m:t>2</m:t>
                                </m:r>
                              </m:oMath>
                            </m:oMathPara>
                          </a14:m>
                          <a:endParaRPr lang="ru-RU" sz="2900">
                            <a:effectLst/>
                            <a:latin typeface="+mn-lt"/>
                            <a:ea typeface="Times New Roman" panose="02020603050405020304" pitchFamily="18" charset="0"/>
                            <a:cs typeface="Times New Roman" panose="02020603050405020304" pitchFamily="18" charset="0"/>
                          </a:endParaRPr>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indent="0" algn="just">
                            <a:lnSpc>
                              <a:spcPct val="150000"/>
                            </a:lnSpc>
                          </a:pPr>
                          <a14:m>
                            <m:oMathPara xmlns:m="http://schemas.openxmlformats.org/officeDocument/2006/math">
                              <m:oMathParaPr>
                                <m:jc m:val="centerGroup"/>
                              </m:oMathParaPr>
                              <m:oMath xmlns:m="http://schemas.openxmlformats.org/officeDocument/2006/math">
                                <m:r>
                                  <a:rPr lang="en-US" sz="2900" smtClean="0">
                                    <a:effectLst/>
                                    <a:latin typeface="Cambria Math" panose="02040503050406030204" pitchFamily="18" charset="0"/>
                                  </a:rPr>
                                  <m:t>0,9</m:t>
                                </m:r>
                                <m:r>
                                  <a:rPr lang="ru-RU" sz="2900" b="0" i="0" smtClean="0">
                                    <a:effectLst/>
                                    <a:latin typeface="Cambria Math" panose="02040503050406030204" pitchFamily="18" charset="0"/>
                                  </a:rPr>
                                  <m:t>8</m:t>
                                </m:r>
                              </m:oMath>
                            </m:oMathPara>
                          </a14:m>
                          <a:endParaRPr lang="ru-RU" sz="2900" dirty="0">
                            <a:effectLst/>
                            <a:latin typeface="+mn-lt"/>
                            <a:ea typeface="Times New Roman" panose="02020603050405020304" pitchFamily="18" charset="0"/>
                            <a:cs typeface="Times New Roman" panose="02020603050405020304" pitchFamily="18" charset="0"/>
                          </a:endParaRPr>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indent="0" algn="just">
                            <a:lnSpc>
                              <a:spcPct val="150000"/>
                            </a:lnSpc>
                          </a:pPr>
                          <a14:m>
                            <m:oMathPara xmlns:m="http://schemas.openxmlformats.org/officeDocument/2006/math">
                              <m:oMathParaPr>
                                <m:jc m:val="centerGroup"/>
                              </m:oMathParaPr>
                              <m:oMath xmlns:m="http://schemas.openxmlformats.org/officeDocument/2006/math">
                                <m:r>
                                  <a:rPr lang="ru-RU" sz="2900" smtClean="0">
                                    <a:effectLst/>
                                    <a:latin typeface="Cambria Math" panose="02040503050406030204" pitchFamily="18" charset="0"/>
                                  </a:rPr>
                                  <m:t>1</m:t>
                                </m:r>
                                <m:r>
                                  <a:rPr lang="ru-RU" sz="2900">
                                    <a:effectLst/>
                                    <a:latin typeface="Cambria Math" panose="02040503050406030204" pitchFamily="18" charset="0"/>
                                  </a:rPr>
                                  <m:t>,</m:t>
                                </m:r>
                                <m:r>
                                  <a:rPr lang="ru-RU" sz="2900" b="0" i="0" smtClean="0">
                                    <a:effectLst/>
                                    <a:latin typeface="Cambria Math" panose="02040503050406030204" pitchFamily="18" charset="0"/>
                                  </a:rPr>
                                  <m:t>00</m:t>
                                </m:r>
                              </m:oMath>
                            </m:oMathPara>
                          </a14:m>
                          <a:endParaRPr lang="ru-RU" sz="2900" dirty="0">
                            <a:effectLst/>
                            <a:latin typeface="+mn-lt"/>
                            <a:ea typeface="Times New Roman" panose="02020603050405020304" pitchFamily="18" charset="0"/>
                            <a:cs typeface="Times New Roman" panose="02020603050405020304" pitchFamily="18" charset="0"/>
                          </a:endParaRPr>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indent="0" algn="just">
                            <a:lnSpc>
                              <a:spcPct val="150000"/>
                            </a:lnSpc>
                          </a:pPr>
                          <a14:m>
                            <m:oMathPara xmlns:m="http://schemas.openxmlformats.org/officeDocument/2006/math">
                              <m:oMathParaPr>
                                <m:jc m:val="centerGroup"/>
                              </m:oMathParaPr>
                              <m:oMath xmlns:m="http://schemas.openxmlformats.org/officeDocument/2006/math">
                                <m:r>
                                  <a:rPr lang="ru-RU" sz="2900" smtClean="0">
                                    <a:effectLst/>
                                    <a:latin typeface="Cambria Math" panose="02040503050406030204" pitchFamily="18" charset="0"/>
                                  </a:rPr>
                                  <m:t>0,9</m:t>
                                </m:r>
                                <m:r>
                                  <a:rPr lang="ru-RU" sz="2900" b="0" i="0" smtClean="0">
                                    <a:effectLst/>
                                    <a:latin typeface="Cambria Math" panose="02040503050406030204" pitchFamily="18" charset="0"/>
                                  </a:rPr>
                                  <m:t>9</m:t>
                                </m:r>
                              </m:oMath>
                            </m:oMathPara>
                          </a14:m>
                          <a:endParaRPr lang="ru-RU" sz="2900" dirty="0">
                            <a:effectLst/>
                            <a:latin typeface="+mn-lt"/>
                            <a:ea typeface="Times New Roman" panose="02020603050405020304" pitchFamily="18" charset="0"/>
                            <a:cs typeface="Times New Roman" panose="02020603050405020304" pitchFamily="18" charset="0"/>
                          </a:endParaRPr>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1463423"/>
                      </a:ext>
                    </a:extLst>
                  </a:tr>
                  <a:tr h="797752">
                    <a:tc>
                      <a:txBody>
                        <a:bodyPr/>
                        <a:lstStyle/>
                        <a:p>
                          <a:pPr indent="0" algn="just">
                            <a:lnSpc>
                              <a:spcPct val="150000"/>
                            </a:lnSpc>
                          </a:pPr>
                          <a14:m>
                            <m:oMathPara xmlns:m="http://schemas.openxmlformats.org/officeDocument/2006/math">
                              <m:oMathParaPr>
                                <m:jc m:val="centerGroup"/>
                              </m:oMathParaPr>
                              <m:oMath xmlns:m="http://schemas.openxmlformats.org/officeDocument/2006/math">
                                <m:r>
                                  <a:rPr lang="ru-RU" sz="2900">
                                    <a:effectLst/>
                                    <a:latin typeface="Cambria Math" panose="02040503050406030204" pitchFamily="18" charset="0"/>
                                  </a:rPr>
                                  <m:t>3</m:t>
                                </m:r>
                              </m:oMath>
                            </m:oMathPara>
                          </a14:m>
                          <a:endParaRPr lang="ru-RU" sz="2900">
                            <a:effectLst/>
                            <a:latin typeface="+mn-lt"/>
                            <a:ea typeface="Times New Roman" panose="02020603050405020304" pitchFamily="18" charset="0"/>
                            <a:cs typeface="Times New Roman" panose="02020603050405020304" pitchFamily="18" charset="0"/>
                          </a:endParaRPr>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indent="0" algn="just">
                            <a:lnSpc>
                              <a:spcPct val="150000"/>
                            </a:lnSpc>
                          </a:pPr>
                          <a14:m>
                            <m:oMathPara xmlns:m="http://schemas.openxmlformats.org/officeDocument/2006/math">
                              <m:oMathParaPr>
                                <m:jc m:val="centerGroup"/>
                              </m:oMathParaPr>
                              <m:oMath xmlns:m="http://schemas.openxmlformats.org/officeDocument/2006/math">
                                <m:r>
                                  <a:rPr lang="ru-RU" sz="2900">
                                    <a:effectLst/>
                                    <a:latin typeface="Cambria Math" panose="02040503050406030204" pitchFamily="18" charset="0"/>
                                  </a:rPr>
                                  <m:t>1,00</m:t>
                                </m:r>
                              </m:oMath>
                            </m:oMathPara>
                          </a14:m>
                          <a:endParaRPr lang="ru-RU" sz="2900" dirty="0">
                            <a:effectLst/>
                            <a:latin typeface="+mn-lt"/>
                            <a:ea typeface="Times New Roman" panose="02020603050405020304" pitchFamily="18" charset="0"/>
                            <a:cs typeface="Times New Roman" panose="02020603050405020304" pitchFamily="18" charset="0"/>
                          </a:endParaRPr>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indent="0" algn="just">
                            <a:lnSpc>
                              <a:spcPct val="150000"/>
                            </a:lnSpc>
                          </a:pPr>
                          <a14:m>
                            <m:oMathPara xmlns:m="http://schemas.openxmlformats.org/officeDocument/2006/math">
                              <m:oMathParaPr>
                                <m:jc m:val="centerGroup"/>
                              </m:oMathParaPr>
                              <m:oMath xmlns:m="http://schemas.openxmlformats.org/officeDocument/2006/math">
                                <m:r>
                                  <a:rPr lang="ru-RU" sz="2900" smtClean="0">
                                    <a:effectLst/>
                                    <a:latin typeface="Cambria Math" panose="02040503050406030204" pitchFamily="18" charset="0"/>
                                  </a:rPr>
                                  <m:t>0,9</m:t>
                                </m:r>
                                <m:r>
                                  <a:rPr lang="ru-RU" sz="2900" b="0" i="0" smtClean="0">
                                    <a:effectLst/>
                                    <a:latin typeface="Cambria Math" panose="02040503050406030204" pitchFamily="18" charset="0"/>
                                  </a:rPr>
                                  <m:t>8</m:t>
                                </m:r>
                              </m:oMath>
                            </m:oMathPara>
                          </a14:m>
                          <a:endParaRPr lang="ru-RU" sz="2900" dirty="0">
                            <a:effectLst/>
                            <a:latin typeface="+mn-lt"/>
                            <a:ea typeface="Times New Roman" panose="02020603050405020304" pitchFamily="18" charset="0"/>
                            <a:cs typeface="Times New Roman" panose="02020603050405020304" pitchFamily="18" charset="0"/>
                          </a:endParaRPr>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indent="0" algn="just">
                            <a:lnSpc>
                              <a:spcPct val="150000"/>
                            </a:lnSpc>
                          </a:pPr>
                          <a14:m>
                            <m:oMathPara xmlns:m="http://schemas.openxmlformats.org/officeDocument/2006/math">
                              <m:oMathParaPr>
                                <m:jc m:val="centerGroup"/>
                              </m:oMathParaPr>
                              <m:oMath xmlns:m="http://schemas.openxmlformats.org/officeDocument/2006/math">
                                <m:r>
                                  <a:rPr lang="ru-RU" sz="2900" smtClean="0">
                                    <a:effectLst/>
                                    <a:latin typeface="Cambria Math" panose="02040503050406030204" pitchFamily="18" charset="0"/>
                                  </a:rPr>
                                  <m:t>0,9</m:t>
                                </m:r>
                                <m:r>
                                  <a:rPr lang="ru-RU" sz="2900" b="0" i="0" smtClean="0">
                                    <a:effectLst/>
                                    <a:latin typeface="Cambria Math" panose="02040503050406030204" pitchFamily="18" charset="0"/>
                                  </a:rPr>
                                  <m:t>9</m:t>
                                </m:r>
                              </m:oMath>
                            </m:oMathPara>
                          </a14:m>
                          <a:endParaRPr lang="ru-RU" sz="2900" dirty="0">
                            <a:effectLst/>
                            <a:latin typeface="+mn-lt"/>
                            <a:ea typeface="Times New Roman" panose="02020603050405020304" pitchFamily="18" charset="0"/>
                            <a:cs typeface="Times New Roman" panose="02020603050405020304" pitchFamily="18" charset="0"/>
                          </a:endParaRPr>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0269424"/>
                      </a:ext>
                    </a:extLst>
                  </a:tr>
                </a:tbl>
              </a:graphicData>
            </a:graphic>
          </p:graphicFrame>
        </mc:Choice>
        <mc:Fallback xmlns="">
          <p:graphicFrame>
            <p:nvGraphicFramePr>
              <p:cNvPr id="12" name="Таблица 11">
                <a:extLst>
                  <a:ext uri="{FF2B5EF4-FFF2-40B4-BE49-F238E27FC236}">
                    <a16:creationId xmlns:a16="http://schemas.microsoft.com/office/drawing/2014/main" id="{2456C79C-12A6-9397-C2B3-20AC5903101C}"/>
                  </a:ext>
                </a:extLst>
              </p:cNvPr>
              <p:cNvGraphicFramePr>
                <a:graphicFrameLocks noGrp="1"/>
              </p:cNvGraphicFramePr>
              <p:nvPr>
                <p:extLst>
                  <p:ext uri="{D42A27DB-BD31-4B8C-83A1-F6EECF244321}">
                    <p14:modId xmlns:p14="http://schemas.microsoft.com/office/powerpoint/2010/main" val="607863585"/>
                  </p:ext>
                </p:extLst>
              </p:nvPr>
            </p:nvGraphicFramePr>
            <p:xfrm>
              <a:off x="9610167" y="3116775"/>
              <a:ext cx="7169217" cy="3550307"/>
            </p:xfrm>
            <a:graphic>
              <a:graphicData uri="http://schemas.openxmlformats.org/drawingml/2006/table">
                <a:tbl>
                  <a:tblPr firstRow="1" firstCol="1" bandRow="1">
                    <a:tableStyleId>{5940675A-B579-460E-94D1-54222C63F5DA}</a:tableStyleId>
                  </a:tblPr>
                  <a:tblGrid>
                    <a:gridCol w="1302193">
                      <a:extLst>
                        <a:ext uri="{9D8B030D-6E8A-4147-A177-3AD203B41FA5}">
                          <a16:colId xmlns:a16="http://schemas.microsoft.com/office/drawing/2014/main" val="1116226876"/>
                        </a:ext>
                      </a:extLst>
                    </a:gridCol>
                    <a:gridCol w="2037685">
                      <a:extLst>
                        <a:ext uri="{9D8B030D-6E8A-4147-A177-3AD203B41FA5}">
                          <a16:colId xmlns:a16="http://schemas.microsoft.com/office/drawing/2014/main" val="3507124916"/>
                        </a:ext>
                      </a:extLst>
                    </a:gridCol>
                    <a:gridCol w="1854032">
                      <a:extLst>
                        <a:ext uri="{9D8B030D-6E8A-4147-A177-3AD203B41FA5}">
                          <a16:colId xmlns:a16="http://schemas.microsoft.com/office/drawing/2014/main" val="3364704456"/>
                        </a:ext>
                      </a:extLst>
                    </a:gridCol>
                    <a:gridCol w="1975307">
                      <a:extLst>
                        <a:ext uri="{9D8B030D-6E8A-4147-A177-3AD203B41FA5}">
                          <a16:colId xmlns:a16="http://schemas.microsoft.com/office/drawing/2014/main" val="1038218044"/>
                        </a:ext>
                      </a:extLst>
                    </a:gridCol>
                  </a:tblGrid>
                  <a:tr h="1157051">
                    <a:tc>
                      <a:txBody>
                        <a:bodyPr/>
                        <a:lstStyle/>
                        <a:p>
                          <a:pPr marL="0" indent="14288" algn="ctr">
                            <a:lnSpc>
                              <a:spcPct val="150000"/>
                            </a:lnSpc>
                            <a:tabLst/>
                          </a:pPr>
                          <a:r>
                            <a:rPr lang="ru-RU" sz="2900" dirty="0">
                              <a:effectLst/>
                              <a:latin typeface="+mn-lt"/>
                            </a:rPr>
                            <a:t>Класс</a:t>
                          </a:r>
                          <a:endParaRPr lang="ru-RU" sz="2900" dirty="0">
                            <a:effectLst/>
                            <a:latin typeface="+mn-lt"/>
                            <a:ea typeface="Times New Roman" panose="02020603050405020304" pitchFamily="18" charset="0"/>
                            <a:cs typeface="Times New Roman" panose="02020603050405020304" pitchFamily="18" charset="0"/>
                          </a:endParaRPr>
                        </a:p>
                      </a:txBody>
                      <a:tcPr marL="68581" marR="68581"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indent="14288" algn="ctr">
                            <a:lnSpc>
                              <a:spcPct val="100000"/>
                            </a:lnSpc>
                            <a:tabLst/>
                          </a:pPr>
                          <a:r>
                            <a:rPr lang="ru-RU" sz="2900" dirty="0">
                              <a:effectLst/>
                              <a:latin typeface="+mn-lt"/>
                            </a:rPr>
                            <a:t>Точность </a:t>
                          </a:r>
                          <a:r>
                            <a:rPr lang="en-US" sz="2900" dirty="0">
                              <a:effectLst/>
                              <a:latin typeface="+mn-lt"/>
                            </a:rPr>
                            <a:t>(precision)</a:t>
                          </a:r>
                          <a:endParaRPr lang="ru-RU" sz="2900" dirty="0">
                            <a:effectLst/>
                            <a:latin typeface="+mn-lt"/>
                            <a:ea typeface="Times New Roman" panose="02020603050405020304" pitchFamily="18" charset="0"/>
                            <a:cs typeface="Times New Roman" panose="02020603050405020304" pitchFamily="18" charset="0"/>
                          </a:endParaRPr>
                        </a:p>
                      </a:txBody>
                      <a:tcPr marL="68581" marR="68581"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indent="14288" algn="ctr">
                            <a:lnSpc>
                              <a:spcPct val="100000"/>
                            </a:lnSpc>
                            <a:tabLst/>
                          </a:pPr>
                          <a:r>
                            <a:rPr lang="ru-RU" sz="2900" dirty="0">
                              <a:effectLst/>
                              <a:latin typeface="+mn-lt"/>
                            </a:rPr>
                            <a:t>Полнота (</a:t>
                          </a:r>
                          <a:r>
                            <a:rPr lang="en-US" sz="2900" dirty="0">
                              <a:effectLst/>
                              <a:latin typeface="+mn-lt"/>
                            </a:rPr>
                            <a:t>recall)</a:t>
                          </a:r>
                          <a:endParaRPr lang="ru-RU" sz="2900" dirty="0">
                            <a:effectLst/>
                            <a:latin typeface="+mn-lt"/>
                            <a:ea typeface="Times New Roman" panose="02020603050405020304" pitchFamily="18" charset="0"/>
                            <a:cs typeface="Times New Roman" panose="02020603050405020304" pitchFamily="18" charset="0"/>
                          </a:endParaRPr>
                        </a:p>
                      </a:txBody>
                      <a:tcPr marL="68581" marR="68581"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indent="14288" algn="ctr">
                            <a:lnSpc>
                              <a:spcPct val="100000"/>
                            </a:lnSpc>
                            <a:tabLst/>
                          </a:pPr>
                          <a:r>
                            <a:rPr lang="en-US" sz="2900" dirty="0">
                              <a:effectLst/>
                              <a:latin typeface="+mn-lt"/>
                            </a:rPr>
                            <a:t>F-</a:t>
                          </a:r>
                          <a:r>
                            <a:rPr lang="ru-RU" sz="2900" dirty="0">
                              <a:effectLst/>
                              <a:latin typeface="+mn-lt"/>
                            </a:rPr>
                            <a:t>мера </a:t>
                          </a:r>
                          <a:r>
                            <a:rPr lang="en-US" sz="2900" dirty="0">
                              <a:effectLst/>
                              <a:latin typeface="+mn-lt"/>
                            </a:rPr>
                            <a:t>(f1-score)</a:t>
                          </a:r>
                          <a:endParaRPr lang="ru-RU" sz="2900" dirty="0">
                            <a:effectLst/>
                            <a:latin typeface="+mn-lt"/>
                            <a:ea typeface="Times New Roman" panose="02020603050405020304" pitchFamily="18" charset="0"/>
                            <a:cs typeface="Times New Roman" panose="02020603050405020304" pitchFamily="18" charset="0"/>
                          </a:endParaRPr>
                        </a:p>
                      </a:txBody>
                      <a:tcPr marL="68581" marR="68581"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9270131"/>
                      </a:ext>
                    </a:extLst>
                  </a:tr>
                  <a:tr h="797752">
                    <a:tc>
                      <a:txBody>
                        <a:bodyPr/>
                        <a:lstStyle/>
                        <a:p>
                          <a:endParaRPr lang="ru-RU"/>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5"/>
                          <a:stretch>
                            <a:fillRect l="-1402" t="-147328" r="-452804" b="-204580"/>
                          </a:stretch>
                        </a:blipFill>
                      </a:tcPr>
                    </a:tc>
                    <a:tc>
                      <a:txBody>
                        <a:bodyPr/>
                        <a:lstStyle/>
                        <a:p>
                          <a:endParaRPr lang="ru-RU"/>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5"/>
                          <a:stretch>
                            <a:fillRect l="-64970" t="-147328" r="-190120" b="-204580"/>
                          </a:stretch>
                        </a:blipFill>
                      </a:tcPr>
                    </a:tc>
                    <a:tc>
                      <a:txBody>
                        <a:bodyPr/>
                        <a:lstStyle/>
                        <a:p>
                          <a:endParaRPr lang="ru-RU"/>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5"/>
                          <a:stretch>
                            <a:fillRect l="-180656" t="-147328" r="-108197" b="-204580"/>
                          </a:stretch>
                        </a:blipFill>
                      </a:tcPr>
                    </a:tc>
                    <a:tc>
                      <a:txBody>
                        <a:bodyPr/>
                        <a:lstStyle/>
                        <a:p>
                          <a:endParaRPr lang="ru-RU"/>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5"/>
                          <a:stretch>
                            <a:fillRect l="-264198" t="-147328" r="-1852" b="-204580"/>
                          </a:stretch>
                        </a:blipFill>
                      </a:tcPr>
                    </a:tc>
                    <a:extLst>
                      <a:ext uri="{0D108BD9-81ED-4DB2-BD59-A6C34878D82A}">
                        <a16:rowId xmlns:a16="http://schemas.microsoft.com/office/drawing/2014/main" val="2318253485"/>
                      </a:ext>
                    </a:extLst>
                  </a:tr>
                  <a:tr h="797752">
                    <a:tc>
                      <a:txBody>
                        <a:bodyPr/>
                        <a:lstStyle/>
                        <a:p>
                          <a:endParaRPr lang="ru-RU"/>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5"/>
                          <a:stretch>
                            <a:fillRect l="-1402" t="-247328" r="-452804" b="-104580"/>
                          </a:stretch>
                        </a:blipFill>
                      </a:tcPr>
                    </a:tc>
                    <a:tc>
                      <a:txBody>
                        <a:bodyPr/>
                        <a:lstStyle/>
                        <a:p>
                          <a:endParaRPr lang="ru-RU"/>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5"/>
                          <a:stretch>
                            <a:fillRect l="-64970" t="-247328" r="-190120" b="-104580"/>
                          </a:stretch>
                        </a:blipFill>
                      </a:tcPr>
                    </a:tc>
                    <a:tc>
                      <a:txBody>
                        <a:bodyPr/>
                        <a:lstStyle/>
                        <a:p>
                          <a:endParaRPr lang="ru-RU"/>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5"/>
                          <a:stretch>
                            <a:fillRect l="-180656" t="-247328" r="-108197" b="-104580"/>
                          </a:stretch>
                        </a:blipFill>
                      </a:tcPr>
                    </a:tc>
                    <a:tc>
                      <a:txBody>
                        <a:bodyPr/>
                        <a:lstStyle/>
                        <a:p>
                          <a:endParaRPr lang="ru-RU"/>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5"/>
                          <a:stretch>
                            <a:fillRect l="-264198" t="-247328" r="-1852" b="-104580"/>
                          </a:stretch>
                        </a:blipFill>
                      </a:tcPr>
                    </a:tc>
                    <a:extLst>
                      <a:ext uri="{0D108BD9-81ED-4DB2-BD59-A6C34878D82A}">
                        <a16:rowId xmlns:a16="http://schemas.microsoft.com/office/drawing/2014/main" val="2661463423"/>
                      </a:ext>
                    </a:extLst>
                  </a:tr>
                  <a:tr h="797752">
                    <a:tc>
                      <a:txBody>
                        <a:bodyPr/>
                        <a:lstStyle/>
                        <a:p>
                          <a:endParaRPr lang="ru-RU"/>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5"/>
                          <a:stretch>
                            <a:fillRect l="-1402" t="-347328" r="-452804" b="-4580"/>
                          </a:stretch>
                        </a:blipFill>
                      </a:tcPr>
                    </a:tc>
                    <a:tc>
                      <a:txBody>
                        <a:bodyPr/>
                        <a:lstStyle/>
                        <a:p>
                          <a:endParaRPr lang="ru-RU"/>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5"/>
                          <a:stretch>
                            <a:fillRect l="-64970" t="-347328" r="-190120" b="-4580"/>
                          </a:stretch>
                        </a:blipFill>
                      </a:tcPr>
                    </a:tc>
                    <a:tc>
                      <a:txBody>
                        <a:bodyPr/>
                        <a:lstStyle/>
                        <a:p>
                          <a:endParaRPr lang="ru-RU"/>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5"/>
                          <a:stretch>
                            <a:fillRect l="-180656" t="-347328" r="-108197" b="-4580"/>
                          </a:stretch>
                        </a:blipFill>
                      </a:tcPr>
                    </a:tc>
                    <a:tc>
                      <a:txBody>
                        <a:bodyPr/>
                        <a:lstStyle/>
                        <a:p>
                          <a:endParaRPr lang="ru-RU"/>
                        </a:p>
                      </a:txBody>
                      <a:tcPr marL="68581" marR="68581" marT="0"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5"/>
                          <a:stretch>
                            <a:fillRect l="-264198" t="-347328" r="-1852" b="-4580"/>
                          </a:stretch>
                        </a:blipFill>
                      </a:tcPr>
                    </a:tc>
                    <a:extLst>
                      <a:ext uri="{0D108BD9-81ED-4DB2-BD59-A6C34878D82A}">
                        <a16:rowId xmlns:a16="http://schemas.microsoft.com/office/drawing/2014/main" val="1930269424"/>
                      </a:ext>
                    </a:extLst>
                  </a:tr>
                </a:tbl>
              </a:graphicData>
            </a:graphic>
          </p:graphicFrame>
        </mc:Fallback>
      </mc:AlternateContent>
      <p:graphicFrame>
        <p:nvGraphicFramePr>
          <p:cNvPr id="13" name="Таблица 2">
            <a:extLst>
              <a:ext uri="{FF2B5EF4-FFF2-40B4-BE49-F238E27FC236}">
                <a16:creationId xmlns:a16="http://schemas.microsoft.com/office/drawing/2014/main" id="{58DC6BD1-EFC7-FF04-A82B-CF3BB0A43122}"/>
              </a:ext>
            </a:extLst>
          </p:cNvPr>
          <p:cNvGraphicFramePr>
            <a:graphicFrameLocks noGrp="1"/>
          </p:cNvGraphicFramePr>
          <p:nvPr>
            <p:extLst>
              <p:ext uri="{D42A27DB-BD31-4B8C-83A1-F6EECF244321}">
                <p14:modId xmlns:p14="http://schemas.microsoft.com/office/powerpoint/2010/main" val="468105207"/>
              </p:ext>
            </p:extLst>
          </p:nvPr>
        </p:nvGraphicFramePr>
        <p:xfrm>
          <a:off x="10429134" y="8025226"/>
          <a:ext cx="5367928" cy="5367600"/>
        </p:xfrm>
        <a:graphic>
          <a:graphicData uri="http://schemas.openxmlformats.org/drawingml/2006/table">
            <a:tbl>
              <a:tblPr firstRow="1" bandRow="1">
                <a:tableStyleId>{5940675A-B579-460E-94D1-54222C63F5DA}</a:tableStyleId>
              </a:tblPr>
              <a:tblGrid>
                <a:gridCol w="554149">
                  <a:extLst>
                    <a:ext uri="{9D8B030D-6E8A-4147-A177-3AD203B41FA5}">
                      <a16:colId xmlns:a16="http://schemas.microsoft.com/office/drawing/2014/main" val="3372757762"/>
                    </a:ext>
                  </a:extLst>
                </a:gridCol>
                <a:gridCol w="468304">
                  <a:extLst>
                    <a:ext uri="{9D8B030D-6E8A-4147-A177-3AD203B41FA5}">
                      <a16:colId xmlns:a16="http://schemas.microsoft.com/office/drawing/2014/main" val="1360734663"/>
                    </a:ext>
                  </a:extLst>
                </a:gridCol>
                <a:gridCol w="1464955">
                  <a:extLst>
                    <a:ext uri="{9D8B030D-6E8A-4147-A177-3AD203B41FA5}">
                      <a16:colId xmlns:a16="http://schemas.microsoft.com/office/drawing/2014/main" val="829957773"/>
                    </a:ext>
                  </a:extLst>
                </a:gridCol>
                <a:gridCol w="1440260">
                  <a:extLst>
                    <a:ext uri="{9D8B030D-6E8A-4147-A177-3AD203B41FA5}">
                      <a16:colId xmlns:a16="http://schemas.microsoft.com/office/drawing/2014/main" val="3777182295"/>
                    </a:ext>
                  </a:extLst>
                </a:gridCol>
                <a:gridCol w="1440260">
                  <a:extLst>
                    <a:ext uri="{9D8B030D-6E8A-4147-A177-3AD203B41FA5}">
                      <a16:colId xmlns:a16="http://schemas.microsoft.com/office/drawing/2014/main" val="156443116"/>
                    </a:ext>
                  </a:extLst>
                </a:gridCol>
              </a:tblGrid>
              <a:tr h="1424952">
                <a:tc rowSpan="3">
                  <a:txBody>
                    <a:bodyPr/>
                    <a:lstStyle/>
                    <a:p>
                      <a:pPr algn="ctr"/>
                      <a:r>
                        <a:rPr lang="ru-RU" sz="2800" dirty="0"/>
                        <a:t>Предсказанный класс</a:t>
                      </a:r>
                      <a:endParaRPr lang="en-GB" sz="2800" dirty="0"/>
                    </a:p>
                  </a:txBody>
                  <a:tcPr vert="vert27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ru-RU" sz="2800" b="1" dirty="0"/>
                        <a:t>1</a:t>
                      </a:r>
                      <a:endParaRPr lang="en-GB" sz="2800" b="1"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r>
                        <a:rPr lang="ru-RU" sz="3200" dirty="0"/>
                        <a:t>39</a:t>
                      </a:r>
                      <a:endParaRPr lang="en-GB" sz="3200"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tcPr>
                </a:tc>
                <a:tc>
                  <a:txBody>
                    <a:bodyPr/>
                    <a:lstStyle/>
                    <a:p>
                      <a:r>
                        <a:rPr lang="ru-RU" sz="3200" dirty="0"/>
                        <a:t>0</a:t>
                      </a:r>
                      <a:endParaRPr lang="en-GB" sz="3200"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ru-RU" sz="3200" dirty="0"/>
                        <a:t>0</a:t>
                      </a:r>
                      <a:endParaRPr lang="en-GB" sz="3200"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3441251"/>
                  </a:ext>
                </a:extLst>
              </a:tr>
              <a:tr h="1424952">
                <a:tc vMerge="1">
                  <a:txBody>
                    <a:bodyPr/>
                    <a:lstStyle/>
                    <a:p>
                      <a:pPr algn="r"/>
                      <a:endParaRPr lang="en-GB" dirty="0"/>
                    </a:p>
                  </a:txBody>
                  <a:tcPr anchor="ctr"/>
                </a:tc>
                <a:tc>
                  <a:txBody>
                    <a:bodyPr/>
                    <a:lstStyle/>
                    <a:p>
                      <a:pPr algn="ctr"/>
                      <a:r>
                        <a:rPr lang="ru-RU" sz="2800" b="1" dirty="0"/>
                        <a:t>2</a:t>
                      </a:r>
                      <a:endParaRPr lang="en-GB" sz="2800" b="1"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a:txBody>
                    <a:bodyPr/>
                    <a:lstStyle/>
                    <a:p>
                      <a:r>
                        <a:rPr lang="ru-RU" sz="3200" dirty="0"/>
                        <a:t>0</a:t>
                      </a:r>
                      <a:endParaRPr lang="en-GB" sz="3200"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ru-RU" sz="3200" dirty="0"/>
                        <a:t>45</a:t>
                      </a:r>
                      <a:endParaRPr lang="en-GB" sz="3200"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tcPr>
                </a:tc>
                <a:tc>
                  <a:txBody>
                    <a:bodyPr/>
                    <a:lstStyle/>
                    <a:p>
                      <a:r>
                        <a:rPr lang="ru-RU" sz="3200" dirty="0"/>
                        <a:t>0</a:t>
                      </a:r>
                      <a:endParaRPr lang="en-GB" sz="3200"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2127546"/>
                  </a:ext>
                </a:extLst>
              </a:tr>
              <a:tr h="1424952">
                <a:tc vMerge="1">
                  <a:txBody>
                    <a:bodyPr/>
                    <a:lstStyle/>
                    <a:p>
                      <a:pPr algn="r"/>
                      <a:endParaRPr lang="en-GB" dirty="0"/>
                    </a:p>
                  </a:txBody>
                  <a:tcPr anchor="ctr"/>
                </a:tc>
                <a:tc>
                  <a:txBody>
                    <a:bodyPr/>
                    <a:lstStyle/>
                    <a:p>
                      <a:pPr algn="ctr"/>
                      <a:r>
                        <a:rPr lang="ru-RU" sz="2800" b="1" dirty="0"/>
                        <a:t>3</a:t>
                      </a:r>
                      <a:endParaRPr lang="en-GB" sz="2800" b="1"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tcPr>
                </a:tc>
                <a:tc>
                  <a:txBody>
                    <a:bodyPr/>
                    <a:lstStyle/>
                    <a:p>
                      <a:r>
                        <a:rPr lang="ru-RU" sz="3200" dirty="0"/>
                        <a:t>0</a:t>
                      </a:r>
                      <a:endParaRPr lang="en-GB" sz="3200"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ru-RU" sz="3200" dirty="0"/>
                        <a:t>1</a:t>
                      </a:r>
                      <a:endParaRPr lang="en-GB" sz="3200"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ru-RU" sz="3200" dirty="0"/>
                        <a:t>53</a:t>
                      </a:r>
                      <a:endParaRPr lang="en-GB" sz="3200"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tcPr>
                </a:tc>
                <a:extLst>
                  <a:ext uri="{0D108BD9-81ED-4DB2-BD59-A6C34878D82A}">
                    <a16:rowId xmlns:a16="http://schemas.microsoft.com/office/drawing/2014/main" val="4035184392"/>
                  </a:ext>
                </a:extLst>
              </a:tr>
              <a:tr h="546372">
                <a:tc rowSpan="2" gridSpan="2">
                  <a:txBody>
                    <a:bodyPr/>
                    <a:lstStyle/>
                    <a:p>
                      <a:endParaRPr lang="en-GB" sz="1600"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BlToTr w="38100" cap="flat" cmpd="sng" algn="ctr">
                      <a:solidFill>
                        <a:schemeClr val="tx1"/>
                      </a:solidFill>
                      <a:prstDash val="solid"/>
                      <a:round/>
                      <a:headEnd type="none" w="med" len="med"/>
                      <a:tailEnd type="none" w="med" len="med"/>
                    </a:lnBlToTr>
                  </a:tcPr>
                </a:tc>
                <a:tc rowSpan="2" hMerge="1">
                  <a:txBody>
                    <a:bodyPr/>
                    <a:lstStyle/>
                    <a:p>
                      <a:endParaRPr lang="en-GB"/>
                    </a:p>
                  </a:txBody>
                  <a:tcPr anchor="ctr"/>
                </a:tc>
                <a:tc>
                  <a:txBody>
                    <a:bodyPr/>
                    <a:lstStyle/>
                    <a:p>
                      <a:r>
                        <a:rPr lang="ru-RU" sz="2800" b="1" dirty="0"/>
                        <a:t>1</a:t>
                      </a:r>
                      <a:endParaRPr lang="en-GB" sz="2800" b="1"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r>
                        <a:rPr lang="ru-RU" sz="2800" b="1" dirty="0"/>
                        <a:t>2</a:t>
                      </a:r>
                      <a:endParaRPr lang="en-GB" sz="2800" b="1"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a:txBody>
                    <a:bodyPr/>
                    <a:lstStyle/>
                    <a:p>
                      <a:r>
                        <a:rPr lang="ru-RU" sz="2800" b="1" dirty="0"/>
                        <a:t>3</a:t>
                      </a:r>
                      <a:endParaRPr lang="en-GB" sz="2800" b="1"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tcPr>
                </a:tc>
                <a:extLst>
                  <a:ext uri="{0D108BD9-81ED-4DB2-BD59-A6C34878D82A}">
                    <a16:rowId xmlns:a16="http://schemas.microsoft.com/office/drawing/2014/main" val="846758068"/>
                  </a:ext>
                </a:extLst>
              </a:tr>
              <a:tr h="546372">
                <a:tc gridSpan="2" vMerge="1">
                  <a:txBody>
                    <a:bodyPr/>
                    <a:lstStyle/>
                    <a:p>
                      <a:endParaRPr lang="en-GB" dirty="0"/>
                    </a:p>
                  </a:txBody>
                  <a:tcPr anchor="ctr"/>
                </a:tc>
                <a:tc hMerge="1" vMerge="1">
                  <a:txBody>
                    <a:bodyPr/>
                    <a:lstStyle/>
                    <a:p>
                      <a:endParaRPr lang="en-GB" dirty="0"/>
                    </a:p>
                  </a:txBody>
                  <a:tcPr anchor="ctr"/>
                </a:tc>
                <a:tc gridSpan="3">
                  <a:txBody>
                    <a:bodyPr/>
                    <a:lstStyle/>
                    <a:p>
                      <a:r>
                        <a:rPr lang="ru-RU" sz="2800" dirty="0"/>
                        <a:t>Реальный класс</a:t>
                      </a:r>
                      <a:endParaRPr lang="en-GB" sz="2800"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3297572282"/>
                  </a:ext>
                </a:extLst>
              </a:tr>
            </a:tbl>
          </a:graphicData>
        </a:graphic>
      </p:graphicFrame>
      <p:sp>
        <p:nvSpPr>
          <p:cNvPr id="15" name="TextBox 14">
            <a:extLst>
              <a:ext uri="{FF2B5EF4-FFF2-40B4-BE49-F238E27FC236}">
                <a16:creationId xmlns:a16="http://schemas.microsoft.com/office/drawing/2014/main" id="{A945DD62-DDA6-4DA6-BAFB-C8BA17C7C8F5}"/>
              </a:ext>
            </a:extLst>
          </p:cNvPr>
          <p:cNvSpPr txBox="1"/>
          <p:nvPr/>
        </p:nvSpPr>
        <p:spPr>
          <a:xfrm>
            <a:off x="9610167" y="2390319"/>
            <a:ext cx="7153619" cy="533479"/>
          </a:xfrm>
          <a:prstGeom prst="rect">
            <a:avLst/>
          </a:prstGeom>
          <a:pattFill prst="pct50">
            <a:fgClr>
              <a:srgbClr val="CFE8F5"/>
            </a:fgClr>
            <a:bgClr>
              <a:schemeClr val="bg1"/>
            </a:bgClr>
          </a:patt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ru-RU" sz="2800" i="1" dirty="0">
                <a:latin typeface="+mn-lt"/>
              </a:rPr>
              <a:t>Показатели метрик классификации</a:t>
            </a:r>
            <a:endParaRPr lang="en-GB" sz="2800" i="1" dirty="0">
              <a:latin typeface="+mn-lt"/>
            </a:endParaRPr>
          </a:p>
        </p:txBody>
      </p:sp>
      <p:sp>
        <p:nvSpPr>
          <p:cNvPr id="20" name="TextBox 19">
            <a:extLst>
              <a:ext uri="{FF2B5EF4-FFF2-40B4-BE49-F238E27FC236}">
                <a16:creationId xmlns:a16="http://schemas.microsoft.com/office/drawing/2014/main" id="{F737770C-D12F-F81E-B1F4-DB5B48E0C227}"/>
              </a:ext>
            </a:extLst>
          </p:cNvPr>
          <p:cNvSpPr txBox="1"/>
          <p:nvPr/>
        </p:nvSpPr>
        <p:spPr>
          <a:xfrm>
            <a:off x="10429134" y="7312139"/>
            <a:ext cx="5367928" cy="533479"/>
          </a:xfrm>
          <a:prstGeom prst="rect">
            <a:avLst/>
          </a:prstGeom>
          <a:pattFill prst="pct50">
            <a:fgClr>
              <a:srgbClr val="CFE8F5"/>
            </a:fgClr>
            <a:bgClr>
              <a:schemeClr val="bg1"/>
            </a:bgClr>
          </a:patt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ru-RU" sz="2800" i="1" dirty="0">
                <a:latin typeface="+mn-lt"/>
              </a:rPr>
              <a:t>Матрица ошибок</a:t>
            </a:r>
            <a:endParaRPr lang="en-GB" sz="2800" i="1" dirty="0">
              <a:latin typeface="+mn-lt"/>
            </a:endParaRPr>
          </a:p>
        </p:txBody>
      </p:sp>
      <p:grpSp>
        <p:nvGrpSpPr>
          <p:cNvPr id="3" name="Группа 2">
            <a:extLst>
              <a:ext uri="{FF2B5EF4-FFF2-40B4-BE49-F238E27FC236}">
                <a16:creationId xmlns:a16="http://schemas.microsoft.com/office/drawing/2014/main" id="{51D7F53A-8738-46C9-3746-C9FDB61B44B6}"/>
              </a:ext>
            </a:extLst>
          </p:cNvPr>
          <p:cNvGrpSpPr/>
          <p:nvPr/>
        </p:nvGrpSpPr>
        <p:grpSpPr>
          <a:xfrm>
            <a:off x="404639" y="2517389"/>
            <a:ext cx="8835075" cy="8520844"/>
            <a:chOff x="618647" y="2455633"/>
            <a:chExt cx="8835074" cy="8520844"/>
          </a:xfrm>
        </p:grpSpPr>
        <p:pic>
          <p:nvPicPr>
            <p:cNvPr id="9" name="Рисунок 8">
              <a:extLst>
                <a:ext uri="{FF2B5EF4-FFF2-40B4-BE49-F238E27FC236}">
                  <a16:creationId xmlns:a16="http://schemas.microsoft.com/office/drawing/2014/main" id="{DB333EF5-6303-478D-9758-39BC25FA64B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8647" y="2455633"/>
              <a:ext cx="8835074" cy="7313627"/>
            </a:xfrm>
            <a:prstGeom prst="rect">
              <a:avLst/>
            </a:prstGeom>
          </p:spPr>
        </p:pic>
        <p:sp>
          <p:nvSpPr>
            <p:cNvPr id="21" name="TextBox 20">
              <a:extLst>
                <a:ext uri="{FF2B5EF4-FFF2-40B4-BE49-F238E27FC236}">
                  <a16:creationId xmlns:a16="http://schemas.microsoft.com/office/drawing/2014/main" id="{43E4183F-A577-80CC-09BC-EC71827C96A1}"/>
                </a:ext>
              </a:extLst>
            </p:cNvPr>
            <p:cNvSpPr txBox="1"/>
            <p:nvPr/>
          </p:nvSpPr>
          <p:spPr>
            <a:xfrm>
              <a:off x="618647" y="10012110"/>
              <a:ext cx="8835074" cy="964367"/>
            </a:xfrm>
            <a:prstGeom prst="rect">
              <a:avLst/>
            </a:prstGeom>
            <a:pattFill prst="pct50">
              <a:fgClr>
                <a:srgbClr val="CFE8F5"/>
              </a:fgClr>
              <a:bgClr>
                <a:schemeClr val="bg1"/>
              </a:bgClr>
            </a:pattFill>
            <a:ln w="9525" cap="rnd"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ru-RU" sz="2800" i="1" dirty="0">
                  <a:latin typeface="+mn-lt"/>
                </a:rPr>
                <a:t>Архитектура нейросети распознавания динамических жестов</a:t>
              </a:r>
              <a:endParaRPr lang="en-GB" sz="2800" i="1" dirty="0">
                <a:latin typeface="+mn-lt"/>
              </a:endParaRP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2AFF4A9-A963-4A63-8E04-C1FB0D948B04}"/>
                  </a:ext>
                </a:extLst>
              </p:cNvPr>
              <p:cNvSpPr txBox="1"/>
              <p:nvPr/>
            </p:nvSpPr>
            <p:spPr>
              <a:xfrm>
                <a:off x="2416429" y="11598593"/>
                <a:ext cx="5367928" cy="1764586"/>
              </a:xfrm>
              <a:prstGeom prst="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r>
                  <a:rPr lang="ru-RU" sz="3600" dirty="0">
                    <a:latin typeface="+mn-lt"/>
                  </a:rPr>
                  <a:t>На тестовой выборке:</a:t>
                </a:r>
                <a:endParaRPr lang="en-US" sz="3600" dirty="0">
                  <a:latin typeface="+mn-lt"/>
                </a:endParaRPr>
              </a:p>
              <a:p>
                <a:pPr marL="457200" indent="-457200" algn="l">
                  <a:buFont typeface="Arial" panose="020B0604020202020204" pitchFamily="34" charset="0"/>
                  <a:buChar char="•"/>
                </a:pPr>
                <a:r>
                  <a:rPr lang="en-US" sz="3600" dirty="0">
                    <a:latin typeface="+mn-lt"/>
                  </a:rPr>
                  <a:t>accuracy = </a:t>
                </a:r>
                <a14:m>
                  <m:oMath xmlns:m="http://schemas.openxmlformats.org/officeDocument/2006/math">
                    <m:r>
                      <a:rPr lang="en-US" sz="3600" b="1" i="1" dirty="0" smtClean="0">
                        <a:latin typeface="Cambria Math" panose="02040503050406030204" pitchFamily="18" charset="0"/>
                      </a:rPr>
                      <m:t>𝟎</m:t>
                    </m:r>
                    <m:r>
                      <a:rPr lang="en-US" sz="3600" b="1" i="1" dirty="0" smtClean="0">
                        <a:latin typeface="Cambria Math" panose="02040503050406030204" pitchFamily="18" charset="0"/>
                      </a:rPr>
                      <m:t>,</m:t>
                    </m:r>
                    <m:r>
                      <a:rPr lang="ru-RU" sz="3600" b="1" i="1" dirty="0" smtClean="0">
                        <a:latin typeface="Cambria Math" panose="02040503050406030204" pitchFamily="18" charset="0"/>
                      </a:rPr>
                      <m:t>𝟗𝟗𝟐𝟖</m:t>
                    </m:r>
                  </m:oMath>
                </a14:m>
                <a:endParaRPr lang="ru-RU" sz="3600" b="1" dirty="0">
                  <a:latin typeface="+mn-lt"/>
                </a:endParaRPr>
              </a:p>
              <a:p>
                <a:pPr marL="457200" indent="-457200" algn="l">
                  <a:buFont typeface="Arial" panose="020B0604020202020204" pitchFamily="34" charset="0"/>
                  <a:buChar char="•"/>
                </a:pPr>
                <a:r>
                  <a:rPr lang="en-US" sz="3600" dirty="0">
                    <a:latin typeface="+mn-lt"/>
                  </a:rPr>
                  <a:t>loss = </a:t>
                </a:r>
                <a14:m>
                  <m:oMath xmlns:m="http://schemas.openxmlformats.org/officeDocument/2006/math">
                    <m:r>
                      <a:rPr lang="en-US" sz="3600" b="1" i="1" dirty="0" smtClean="0">
                        <a:latin typeface="Cambria Math" panose="02040503050406030204" pitchFamily="18" charset="0"/>
                      </a:rPr>
                      <m:t>𝟎</m:t>
                    </m:r>
                    <m:r>
                      <a:rPr lang="en-US" sz="3600" b="1" i="1" dirty="0" smtClean="0">
                        <a:latin typeface="Cambria Math" panose="02040503050406030204" pitchFamily="18" charset="0"/>
                      </a:rPr>
                      <m:t>,</m:t>
                    </m:r>
                    <m:r>
                      <a:rPr lang="en-US" sz="3600" b="1" i="1" dirty="0" smtClean="0">
                        <a:latin typeface="Cambria Math" panose="02040503050406030204" pitchFamily="18" charset="0"/>
                      </a:rPr>
                      <m:t>𝟎𝟏𝟗𝟐</m:t>
                    </m:r>
                  </m:oMath>
                </a14:m>
                <a:endParaRPr lang="en-GB" sz="3600" b="1" dirty="0">
                  <a:latin typeface="+mn-lt"/>
                </a:endParaRPr>
              </a:p>
            </p:txBody>
          </p:sp>
        </mc:Choice>
        <mc:Fallback xmlns="">
          <p:sp>
            <p:nvSpPr>
              <p:cNvPr id="22" name="TextBox 21">
                <a:extLst>
                  <a:ext uri="{FF2B5EF4-FFF2-40B4-BE49-F238E27FC236}">
                    <a16:creationId xmlns:a16="http://schemas.microsoft.com/office/drawing/2014/main" id="{42AFF4A9-A963-4A63-8E04-C1FB0D948B04}"/>
                  </a:ext>
                </a:extLst>
              </p:cNvPr>
              <p:cNvSpPr txBox="1">
                <a:spLocks noRot="1" noChangeAspect="1" noMove="1" noResize="1" noEditPoints="1" noAdjustHandles="1" noChangeArrowheads="1" noChangeShapeType="1" noTextEdit="1"/>
              </p:cNvSpPr>
              <p:nvPr/>
            </p:nvSpPr>
            <p:spPr>
              <a:xfrm>
                <a:off x="2416429" y="11598593"/>
                <a:ext cx="5367928" cy="1764586"/>
              </a:xfrm>
              <a:prstGeom prst="rect">
                <a:avLst/>
              </a:prstGeom>
              <a:blipFill>
                <a:blip r:embed="rId7"/>
                <a:stretch>
                  <a:fillRect l="-4000" t="-4255" b="-12057"/>
                </a:stretch>
              </a:blipFill>
              <a:ln/>
            </p:spPr>
            <p:txBody>
              <a:bodyPr/>
              <a:lstStyle/>
              <a:p>
                <a:r>
                  <a:rPr lang="en-GB">
                    <a:noFill/>
                  </a:rPr>
                  <a:t> </a:t>
                </a:r>
              </a:p>
            </p:txBody>
          </p:sp>
        </mc:Fallback>
      </mc:AlternateContent>
      <p:sp>
        <p:nvSpPr>
          <p:cNvPr id="14" name="Номер слайда">
            <a:extLst>
              <a:ext uri="{FF2B5EF4-FFF2-40B4-BE49-F238E27FC236}">
                <a16:creationId xmlns:a16="http://schemas.microsoft.com/office/drawing/2014/main" id="{51D5C8C8-E8F9-97DC-1FF6-EA66F89592FE}"/>
              </a:ext>
            </a:extLst>
          </p:cNvPr>
          <p:cNvSpPr txBox="1">
            <a:spLocks/>
          </p:cNvSpPr>
          <p:nvPr/>
        </p:nvSpPr>
        <p:spPr>
          <a:xfrm>
            <a:off x="23306567" y="0"/>
            <a:ext cx="1080000" cy="108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48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868686"/>
                </a:solidFill>
                <a:effectLst/>
                <a:uFillTx/>
                <a:latin typeface="Gill Sans"/>
                <a:ea typeface="Gill Sans"/>
                <a:cs typeface="Gill Sans"/>
                <a:sym typeface="Gill Sans"/>
              </a:defRPr>
            </a:lvl1pPr>
            <a:lvl2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2pPr>
            <a:lvl3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3pPr>
            <a:lvl4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4pPr>
            <a:lvl5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5pPr>
            <a:lvl6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6pPr>
            <a:lvl7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7pPr>
            <a:lvl8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8pPr>
            <a:lvl9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9pPr>
          </a:lstStyle>
          <a:p>
            <a:fld id="{86CB4B4D-7CA3-9044-876B-883B54F8677D}" type="slidenum">
              <a:rPr lang="ru-RU" sz="6000" smtClean="0"/>
              <a:pPr/>
              <a:t>14</a:t>
            </a:fld>
            <a:endParaRPr lang="ru-RU" sz="6000" dirty="0"/>
          </a:p>
        </p:txBody>
      </p:sp>
    </p:spTree>
    <p:extLst>
      <p:ext uri="{BB962C8B-B14F-4D97-AF65-F5344CB8AC3E}">
        <p14:creationId xmlns:p14="http://schemas.microsoft.com/office/powerpoint/2010/main" val="159137079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Нейросетевые технологии в детектировании кисти"/>
          <p:cNvSpPr txBox="1">
            <a:spLocks noGrp="1"/>
          </p:cNvSpPr>
          <p:nvPr>
            <p:ph type="title"/>
          </p:nvPr>
        </p:nvSpPr>
        <p:spPr>
          <a:xfrm>
            <a:off x="0" y="0"/>
            <a:ext cx="24384000" cy="1404509"/>
          </a:xfrm>
          <a:prstGeom prst="rect">
            <a:avLst/>
          </a:prstGeom>
        </p:spPr>
        <p:txBody>
          <a:bodyPr>
            <a:normAutofit/>
          </a:bodyPr>
          <a:lstStyle>
            <a:lvl1pPr defTabSz="553084">
              <a:defRPr sz="7504"/>
            </a:lvl1pPr>
          </a:lstStyle>
          <a:p>
            <a:r>
              <a:rPr lang="ru-RU" sz="6600" b="1" dirty="0"/>
              <a:t>Оценка работы интерфейса</a:t>
            </a:r>
            <a:endParaRPr sz="6600" b="1" dirty="0"/>
          </a:p>
        </p:txBody>
      </p:sp>
      <p:sp>
        <p:nvSpPr>
          <p:cNvPr id="16" name="TextBox 15">
            <a:extLst>
              <a:ext uri="{FF2B5EF4-FFF2-40B4-BE49-F238E27FC236}">
                <a16:creationId xmlns:a16="http://schemas.microsoft.com/office/drawing/2014/main" id="{795E6800-4FF1-EFDC-B9E2-2BD3852DF9A9}"/>
              </a:ext>
            </a:extLst>
          </p:cNvPr>
          <p:cNvSpPr txBox="1"/>
          <p:nvPr/>
        </p:nvSpPr>
        <p:spPr>
          <a:xfrm>
            <a:off x="531942" y="1508094"/>
            <a:ext cx="9768664"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ru-RU" sz="3600" b="1" dirty="0">
                <a:latin typeface="+mn-lt"/>
              </a:rPr>
              <a:t>Пример</a:t>
            </a:r>
            <a:r>
              <a:rPr lang="ru-RU" sz="3600" dirty="0">
                <a:latin typeface="+mn-lt"/>
              </a:rPr>
              <a:t> практического применения интерфейса: </a:t>
            </a:r>
            <a:r>
              <a:rPr lang="ru-RU" sz="3600" b="1" dirty="0">
                <a:latin typeface="+mn-lt"/>
              </a:rPr>
              <a:t>управление курсором мыши </a:t>
            </a:r>
            <a:endParaRPr lang="en-GB" sz="3600" b="1" dirty="0">
              <a:latin typeface="+mn-lt"/>
            </a:endParaRPr>
          </a:p>
        </p:txBody>
      </p:sp>
      <p:sp>
        <p:nvSpPr>
          <p:cNvPr id="17" name="TextBox 16">
            <a:extLst>
              <a:ext uri="{FF2B5EF4-FFF2-40B4-BE49-F238E27FC236}">
                <a16:creationId xmlns:a16="http://schemas.microsoft.com/office/drawing/2014/main" id="{D7C1C21C-F8B1-7766-7DA3-9B8DE6446F6C}"/>
              </a:ext>
            </a:extLst>
          </p:cNvPr>
          <p:cNvSpPr txBox="1"/>
          <p:nvPr/>
        </p:nvSpPr>
        <p:spPr>
          <a:xfrm>
            <a:off x="2634699" y="12193985"/>
            <a:ext cx="10103365" cy="533479"/>
          </a:xfrm>
          <a:prstGeom prst="rect">
            <a:avLst/>
          </a:prstGeom>
          <a:pattFill prst="pct30">
            <a:fgClr>
              <a:srgbClr val="CFE8F5"/>
            </a:fgClr>
            <a:bgClr>
              <a:schemeClr val="bg1"/>
            </a:bgClr>
          </a:patt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ru-RU" sz="2800" i="1" dirty="0">
                <a:latin typeface="+mn-lt"/>
              </a:rPr>
              <a:t>Интерфейс программы при управлении курсором</a:t>
            </a:r>
            <a:endParaRPr lang="en-GB" sz="2800" i="1" dirty="0">
              <a:latin typeface="+mn-lt"/>
            </a:endParaRPr>
          </a:p>
        </p:txBody>
      </p:sp>
      <p:graphicFrame>
        <p:nvGraphicFramePr>
          <p:cNvPr id="3" name="Таблица 3">
            <a:extLst>
              <a:ext uri="{FF2B5EF4-FFF2-40B4-BE49-F238E27FC236}">
                <a16:creationId xmlns:a16="http://schemas.microsoft.com/office/drawing/2014/main" id="{BDD20ABA-35F0-474D-CDC1-444ED3176173}"/>
              </a:ext>
            </a:extLst>
          </p:cNvPr>
          <p:cNvGraphicFramePr>
            <a:graphicFrameLocks noGrp="1"/>
          </p:cNvGraphicFramePr>
          <p:nvPr>
            <p:extLst>
              <p:ext uri="{D42A27DB-BD31-4B8C-83A1-F6EECF244321}">
                <p14:modId xmlns:p14="http://schemas.microsoft.com/office/powerpoint/2010/main" val="2269872251"/>
              </p:ext>
            </p:extLst>
          </p:nvPr>
        </p:nvGraphicFramePr>
        <p:xfrm>
          <a:off x="15179039" y="1794931"/>
          <a:ext cx="8856618" cy="11267928"/>
        </p:xfrm>
        <a:graphic>
          <a:graphicData uri="http://schemas.openxmlformats.org/drawingml/2006/table">
            <a:tbl>
              <a:tblPr firstRow="1" bandRow="1">
                <a:tableStyleId>{33BA23B1-9221-436E-865A-0063620EA4FD}</a:tableStyleId>
              </a:tblPr>
              <a:tblGrid>
                <a:gridCol w="4530082">
                  <a:extLst>
                    <a:ext uri="{9D8B030D-6E8A-4147-A177-3AD203B41FA5}">
                      <a16:colId xmlns:a16="http://schemas.microsoft.com/office/drawing/2014/main" val="3229140716"/>
                    </a:ext>
                  </a:extLst>
                </a:gridCol>
                <a:gridCol w="4326536">
                  <a:extLst>
                    <a:ext uri="{9D8B030D-6E8A-4147-A177-3AD203B41FA5}">
                      <a16:colId xmlns:a16="http://schemas.microsoft.com/office/drawing/2014/main" val="3529668697"/>
                    </a:ext>
                  </a:extLst>
                </a:gridCol>
              </a:tblGrid>
              <a:tr h="1040469">
                <a:tc>
                  <a:txBody>
                    <a:bodyPr/>
                    <a:lstStyle/>
                    <a:p>
                      <a:r>
                        <a:rPr lang="ru-RU" sz="3200" b="1" dirty="0">
                          <a:latin typeface="+mj-lt"/>
                        </a:rPr>
                        <a:t>Недостаток</a:t>
                      </a:r>
                      <a:endParaRPr lang="en-GB" sz="3200" b="1" dirty="0">
                        <a:latin typeface="+mj-lt"/>
                      </a:endParaRPr>
                    </a:p>
                  </a:txBody>
                  <a:tcPr anchor="ctr"/>
                </a:tc>
                <a:tc>
                  <a:txBody>
                    <a:bodyPr/>
                    <a:lstStyle/>
                    <a:p>
                      <a:r>
                        <a:rPr lang="ru-RU" sz="3200" b="1" dirty="0">
                          <a:latin typeface="+mj-lt"/>
                        </a:rPr>
                        <a:t>Решение</a:t>
                      </a:r>
                      <a:endParaRPr lang="en-GB" sz="3200" b="1" dirty="0">
                        <a:latin typeface="+mj-lt"/>
                      </a:endParaRPr>
                    </a:p>
                  </a:txBody>
                  <a:tcPr anchor="ctr"/>
                </a:tc>
                <a:extLst>
                  <a:ext uri="{0D108BD9-81ED-4DB2-BD59-A6C34878D82A}">
                    <a16:rowId xmlns:a16="http://schemas.microsoft.com/office/drawing/2014/main" val="1606138358"/>
                  </a:ext>
                </a:extLst>
              </a:tr>
              <a:tr h="3254871">
                <a:tc>
                  <a:txBody>
                    <a:bodyPr/>
                    <a:lstStyle/>
                    <a:p>
                      <a:r>
                        <a:rPr lang="ru-RU" sz="3200" dirty="0">
                          <a:latin typeface="+mj-lt"/>
                        </a:rPr>
                        <a:t>Тряска объектов, привязанных к ключевой точке</a:t>
                      </a:r>
                      <a:br>
                        <a:rPr lang="ru-RU" sz="3200" dirty="0">
                          <a:latin typeface="+mj-lt"/>
                        </a:rPr>
                      </a:br>
                      <a:r>
                        <a:rPr lang="ru-RU" sz="3200" dirty="0">
                          <a:latin typeface="+mj-lt"/>
                        </a:rPr>
                        <a:t>(в данном случае – курсора)</a:t>
                      </a:r>
                      <a:endParaRPr lang="en-GB" sz="3200" dirty="0">
                        <a:latin typeface="+mj-lt"/>
                      </a:endParaRPr>
                    </a:p>
                  </a:txBody>
                  <a:tcPr anchor="ctr"/>
                </a:tc>
                <a:tc>
                  <a:txBody>
                    <a:bodyPr/>
                    <a:lstStyle/>
                    <a:p>
                      <a:r>
                        <a:rPr lang="ru-RU" sz="3200" dirty="0">
                          <a:latin typeface="+mj-lt"/>
                        </a:rPr>
                        <a:t>Игнорирование малых перемещений (в окрестности некоторого числа пикселей)</a:t>
                      </a:r>
                      <a:endParaRPr lang="en-GB" sz="3200" dirty="0">
                        <a:latin typeface="+mj-lt"/>
                      </a:endParaRPr>
                    </a:p>
                  </a:txBody>
                  <a:tcPr anchor="ctr"/>
                </a:tc>
                <a:extLst>
                  <a:ext uri="{0D108BD9-81ED-4DB2-BD59-A6C34878D82A}">
                    <a16:rowId xmlns:a16="http://schemas.microsoft.com/office/drawing/2014/main" val="1878269031"/>
                  </a:ext>
                </a:extLst>
              </a:tr>
              <a:tr h="3717717">
                <a:tc>
                  <a:txBody>
                    <a:bodyPr/>
                    <a:lstStyle/>
                    <a:p>
                      <a:r>
                        <a:rPr lang="ru-RU" sz="3200" dirty="0">
                          <a:latin typeface="+mj-lt"/>
                        </a:rPr>
                        <a:t>Неточность определения жеста при больших наклонах руки</a:t>
                      </a:r>
                      <a:endParaRPr lang="en-GB" sz="3200" dirty="0">
                        <a:latin typeface="+mj-lt"/>
                      </a:endParaRPr>
                    </a:p>
                  </a:txBody>
                  <a:tcPr anchor="ctr">
                    <a:noFill/>
                  </a:tcPr>
                </a:tc>
                <a:tc>
                  <a:txBody>
                    <a:bodyPr/>
                    <a:lstStyle/>
                    <a:p>
                      <a:r>
                        <a:rPr lang="ru-RU" sz="3200" dirty="0">
                          <a:latin typeface="+mj-lt"/>
                        </a:rPr>
                        <a:t>Расширение набора данных жестами при наклоне руки и</a:t>
                      </a:r>
                      <a:r>
                        <a:rPr lang="en-US" sz="3200" dirty="0">
                          <a:latin typeface="+mj-lt"/>
                        </a:rPr>
                        <a:t>/</a:t>
                      </a:r>
                      <a:r>
                        <a:rPr lang="ru-RU" sz="3200" dirty="0">
                          <a:latin typeface="+mj-lt"/>
                        </a:rPr>
                        <a:t>или аугментация существующего набора</a:t>
                      </a:r>
                      <a:endParaRPr lang="en-GB" sz="3200" dirty="0">
                        <a:latin typeface="+mj-lt"/>
                      </a:endParaRPr>
                    </a:p>
                  </a:txBody>
                  <a:tcPr anchor="ctr">
                    <a:noFill/>
                  </a:tcPr>
                </a:tc>
                <a:extLst>
                  <a:ext uri="{0D108BD9-81ED-4DB2-BD59-A6C34878D82A}">
                    <a16:rowId xmlns:a16="http://schemas.microsoft.com/office/drawing/2014/main" val="1105372761"/>
                  </a:ext>
                </a:extLst>
              </a:tr>
              <a:tr h="3254871">
                <a:tc>
                  <a:txBody>
                    <a:bodyPr/>
                    <a:lstStyle/>
                    <a:p>
                      <a:r>
                        <a:rPr lang="ru-RU" sz="3200" dirty="0">
                          <a:latin typeface="+mj-lt"/>
                        </a:rPr>
                        <a:t>Неустойчивость при резких передвижениях руки в кадре</a:t>
                      </a:r>
                      <a:endParaRPr lang="en-GB" sz="3200" dirty="0">
                        <a:latin typeface="+mj-lt"/>
                      </a:endParaRPr>
                    </a:p>
                  </a:txBody>
                  <a:tcPr anchor="ctr"/>
                </a:tc>
                <a:tc>
                  <a:txBody>
                    <a:bodyPr/>
                    <a:lstStyle/>
                    <a:p>
                      <a:r>
                        <a:rPr lang="ru-RU" sz="3200" dirty="0">
                          <a:latin typeface="+mj-lt"/>
                        </a:rPr>
                        <a:t>Замена детектора на ещё более быстрый</a:t>
                      </a:r>
                      <a:r>
                        <a:rPr lang="en-US" sz="3200" dirty="0">
                          <a:latin typeface="+mj-lt"/>
                        </a:rPr>
                        <a:t>,</a:t>
                      </a:r>
                      <a:r>
                        <a:rPr lang="ru-RU" sz="3200" dirty="0">
                          <a:latin typeface="+mj-lt"/>
                        </a:rPr>
                        <a:t> использование системы камер</a:t>
                      </a:r>
                      <a:endParaRPr lang="en-GB" sz="3200" dirty="0">
                        <a:latin typeface="+mj-lt"/>
                      </a:endParaRPr>
                    </a:p>
                  </a:txBody>
                  <a:tcPr anchor="ctr"/>
                </a:tc>
                <a:extLst>
                  <a:ext uri="{0D108BD9-81ED-4DB2-BD59-A6C34878D82A}">
                    <a16:rowId xmlns:a16="http://schemas.microsoft.com/office/drawing/2014/main" val="1820855317"/>
                  </a:ext>
                </a:extLst>
              </a:tr>
            </a:tbl>
          </a:graphicData>
        </a:graphic>
      </p:graphicFrame>
      <p:sp>
        <p:nvSpPr>
          <p:cNvPr id="9" name="Номер слайда">
            <a:extLst>
              <a:ext uri="{FF2B5EF4-FFF2-40B4-BE49-F238E27FC236}">
                <a16:creationId xmlns:a16="http://schemas.microsoft.com/office/drawing/2014/main" id="{FBC2749E-A501-99A1-238A-2FD09287C15D}"/>
              </a:ext>
            </a:extLst>
          </p:cNvPr>
          <p:cNvSpPr txBox="1">
            <a:spLocks/>
          </p:cNvSpPr>
          <p:nvPr/>
        </p:nvSpPr>
        <p:spPr>
          <a:xfrm>
            <a:off x="23306567" y="0"/>
            <a:ext cx="1080000" cy="108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48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868686"/>
                </a:solidFill>
                <a:effectLst/>
                <a:uFillTx/>
                <a:latin typeface="Gill Sans"/>
                <a:ea typeface="Gill Sans"/>
                <a:cs typeface="Gill Sans"/>
                <a:sym typeface="Gill Sans"/>
              </a:defRPr>
            </a:lvl1pPr>
            <a:lvl2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2pPr>
            <a:lvl3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3pPr>
            <a:lvl4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4pPr>
            <a:lvl5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5pPr>
            <a:lvl6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6pPr>
            <a:lvl7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7pPr>
            <a:lvl8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8pPr>
            <a:lvl9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9pPr>
          </a:lstStyle>
          <a:p>
            <a:fld id="{86CB4B4D-7CA3-9044-876B-883B54F8677D}" type="slidenum">
              <a:rPr lang="ru-RU" sz="6000" smtClean="0"/>
              <a:pPr/>
              <a:t>15</a:t>
            </a:fld>
            <a:endParaRPr lang="ru-RU" sz="6000" dirty="0"/>
          </a:p>
        </p:txBody>
      </p:sp>
      <p:pic>
        <p:nvPicPr>
          <p:cNvPr id="5" name="Demonstr" descr="Demonstr">
            <a:hlinkClick r:id="" action="ppaction://media"/>
            <a:extLst>
              <a:ext uri="{FF2B5EF4-FFF2-40B4-BE49-F238E27FC236}">
                <a16:creationId xmlns:a16="http://schemas.microsoft.com/office/drawing/2014/main" id="{AC4B98B2-8448-E1B0-1BF7-74B57046E12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99306" y="3252197"/>
            <a:ext cx="14595566" cy="8560566"/>
          </a:xfrm>
          <a:prstGeom prst="rect">
            <a:avLst/>
          </a:prstGeom>
        </p:spPr>
      </p:pic>
      <p:pic>
        <p:nvPicPr>
          <p:cNvPr id="6" name="Cursor_control" descr="Cursor_control">
            <a:hlinkClick r:id="" action="ppaction://media"/>
            <a:extLst>
              <a:ext uri="{FF2B5EF4-FFF2-40B4-BE49-F238E27FC236}">
                <a16:creationId xmlns:a16="http://schemas.microsoft.com/office/drawing/2014/main" id="{55B218CD-FEC3-C1A8-B13A-C40C96D56C8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388598" y="3004755"/>
            <a:ext cx="14595565" cy="8848280"/>
          </a:xfrm>
          <a:prstGeom prst="rect">
            <a:avLst/>
          </a:prstGeom>
        </p:spPr>
      </p:pic>
    </p:spTree>
    <p:extLst>
      <p:ext uri="{BB962C8B-B14F-4D97-AF65-F5344CB8AC3E}">
        <p14:creationId xmlns:p14="http://schemas.microsoft.com/office/powerpoint/2010/main" val="3788459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1000"/>
                                  </p:stCondLst>
                                  <p:childTnLst>
                                    <p:cmd type="call" cmd="playFrom(0.0)">
                                      <p:cBhvr>
                                        <p:cTn id="6" dur="7400" fill="hold"/>
                                        <p:tgtEl>
                                          <p:spTgt spid="5"/>
                                        </p:tgtEl>
                                      </p:cBhvr>
                                    </p:cmd>
                                  </p:childTnLst>
                                </p:cTn>
                              </p:par>
                            </p:childTnLst>
                          </p:cTn>
                        </p:par>
                        <p:par>
                          <p:cTn id="7" fill="hold">
                            <p:stCondLst>
                              <p:cond delay="840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 presetClass="mediacall" presetSubtype="0" fill="hold" nodeType="withEffect">
                                  <p:stCondLst>
                                    <p:cond delay="500"/>
                                  </p:stCondLst>
                                  <p:childTnLst>
                                    <p:cmd type="call" cmd="playFrom(0.0)">
                                      <p:cBhvr>
                                        <p:cTn id="11" dur="130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5"/>
                </p:tgtEl>
              </p:cMediaNode>
            </p:video>
            <p:seq concurrent="1" nextAc="seek">
              <p:cTn id="13" restart="whenNotActive" fill="hold" evtFilter="cancelBubble" nodeType="interactiveSeq">
                <p:stCondLst>
                  <p:cond evt="onClick" delay="0">
                    <p:tgtEl>
                      <p:spTgt spid="5"/>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5"/>
                                        </p:tgtEl>
                                      </p:cBhvr>
                                    </p:cmd>
                                  </p:childTnLst>
                                </p:cTn>
                              </p:par>
                            </p:childTnLst>
                          </p:cTn>
                        </p:par>
                      </p:childTnLst>
                    </p:cTn>
                  </p:par>
                </p:childTnLst>
              </p:cTn>
              <p:nextCondLst>
                <p:cond evt="onClick" delay="0">
                  <p:tgtEl>
                    <p:spTgt spid="5"/>
                  </p:tgtEl>
                </p:cond>
              </p:nextCondLst>
            </p:seq>
            <p:video>
              <p:cMediaNode vol="80000">
                <p:cTn id="18" fill="hold" display="0">
                  <p:stCondLst>
                    <p:cond delay="indefinite"/>
                  </p:stCondLst>
                </p:cTn>
                <p:tgtEl>
                  <p:spTgt spid="6"/>
                </p:tgtEl>
              </p:cMediaNode>
            </p:video>
            <p:seq concurrent="1" nextAc="seek">
              <p:cTn id="19" restart="whenNotActive" fill="hold" evtFilter="cancelBubble" nodeType="interactiveSeq">
                <p:stCondLst>
                  <p:cond evt="onClick" delay="0">
                    <p:tgtEl>
                      <p:spTgt spid="6"/>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Нейросетевые технологии в детектировании кисти"/>
          <p:cNvSpPr txBox="1">
            <a:spLocks noGrp="1"/>
          </p:cNvSpPr>
          <p:nvPr>
            <p:ph type="title"/>
          </p:nvPr>
        </p:nvSpPr>
        <p:spPr>
          <a:xfrm>
            <a:off x="0" y="0"/>
            <a:ext cx="24329563" cy="1404509"/>
          </a:xfrm>
          <a:prstGeom prst="rect">
            <a:avLst/>
          </a:prstGeom>
        </p:spPr>
        <p:txBody>
          <a:bodyPr>
            <a:normAutofit/>
          </a:bodyPr>
          <a:lstStyle>
            <a:lvl1pPr defTabSz="553084">
              <a:defRPr sz="7504"/>
            </a:lvl1pPr>
          </a:lstStyle>
          <a:p>
            <a:r>
              <a:rPr lang="ru-RU" sz="6600" b="1" dirty="0"/>
              <a:t>Заключение</a:t>
            </a:r>
            <a:endParaRPr sz="6600" b="1" dirty="0"/>
          </a:p>
        </p:txBody>
      </p:sp>
      <p:sp>
        <p:nvSpPr>
          <p:cNvPr id="5" name="Цель: разработка и реализация методики детектирования кисти, идентификации жеста и его классификации.…">
            <a:extLst>
              <a:ext uri="{FF2B5EF4-FFF2-40B4-BE49-F238E27FC236}">
                <a16:creationId xmlns:a16="http://schemas.microsoft.com/office/drawing/2014/main" id="{8A11B483-0F6A-4B18-73CA-3F7903ED2883}"/>
              </a:ext>
            </a:extLst>
          </p:cNvPr>
          <p:cNvSpPr txBox="1">
            <a:spLocks noGrp="1"/>
          </p:cNvSpPr>
          <p:nvPr>
            <p:ph type="body" idx="1"/>
          </p:nvPr>
        </p:nvSpPr>
        <p:spPr>
          <a:xfrm>
            <a:off x="810013" y="1404509"/>
            <a:ext cx="22864996" cy="12066164"/>
          </a:xfrm>
          <a:prstGeom prst="rect">
            <a:avLst/>
          </a:prstGeom>
        </p:spPr>
        <p:txBody>
          <a:bodyPr>
            <a:noAutofit/>
          </a:bodyPr>
          <a:lstStyle/>
          <a:p>
            <a:pPr marL="0" indent="0" defTabSz="800746">
              <a:lnSpc>
                <a:spcPct val="125000"/>
              </a:lnSpc>
              <a:spcBef>
                <a:spcPts val="0"/>
              </a:spcBef>
              <a:buSzTx/>
              <a:buNone/>
              <a:defRPr sz="5626"/>
            </a:pPr>
            <a:r>
              <a:rPr lang="ru-RU" sz="4400" dirty="0"/>
              <a:t>В ходе работы была</a:t>
            </a:r>
            <a:r>
              <a:rPr lang="ru-RU" sz="4400" b="1" dirty="0"/>
              <a:t> разработана </a:t>
            </a:r>
            <a:r>
              <a:rPr lang="ru-RU" sz="4400" dirty="0"/>
              <a:t>система детектирования и идентификации кисти и классификации динамических и статических жестов с использованием искусственных нейронных сетей.</a:t>
            </a:r>
          </a:p>
          <a:p>
            <a:pPr marL="0" indent="0" defTabSz="800746">
              <a:lnSpc>
                <a:spcPct val="125000"/>
              </a:lnSpc>
              <a:spcBef>
                <a:spcPts val="0"/>
              </a:spcBef>
              <a:buSzTx/>
              <a:buNone/>
              <a:defRPr sz="5626"/>
            </a:pPr>
            <a:r>
              <a:rPr lang="ru-RU" sz="4400" dirty="0"/>
              <a:t>Были решены задачи:</a:t>
            </a:r>
          </a:p>
          <a:p>
            <a:pPr marL="1719592" lvl="1" indent="-857250" defTabSz="800746">
              <a:lnSpc>
                <a:spcPct val="125000"/>
              </a:lnSpc>
              <a:spcBef>
                <a:spcPts val="0"/>
              </a:spcBef>
              <a:buSzPct val="100000"/>
              <a:buFont typeface="Arial" panose="020B0604020202020204" pitchFamily="34" charset="0"/>
              <a:buChar char="•"/>
              <a:defRPr sz="5626"/>
            </a:pPr>
            <a:r>
              <a:rPr sz="4400" b="1" dirty="0" err="1"/>
              <a:t>Сдела</a:t>
            </a:r>
            <a:r>
              <a:rPr lang="ru-RU" sz="4400" b="1" dirty="0"/>
              <a:t>н</a:t>
            </a:r>
            <a:r>
              <a:rPr sz="4400" b="1" dirty="0"/>
              <a:t> </a:t>
            </a:r>
            <a:r>
              <a:rPr sz="4400" dirty="0" err="1"/>
              <a:t>обзор</a:t>
            </a:r>
            <a:r>
              <a:rPr sz="4400" dirty="0"/>
              <a:t> </a:t>
            </a:r>
            <a:r>
              <a:rPr sz="4400" dirty="0" err="1"/>
              <a:t>существующих</a:t>
            </a:r>
            <a:r>
              <a:rPr sz="4400" dirty="0"/>
              <a:t> </a:t>
            </a:r>
            <a:r>
              <a:rPr sz="4400" dirty="0" err="1"/>
              <a:t>подходов</a:t>
            </a:r>
            <a:r>
              <a:rPr sz="4400" dirty="0"/>
              <a:t> </a:t>
            </a:r>
            <a:r>
              <a:rPr sz="4400" dirty="0" err="1"/>
              <a:t>распознавания</a:t>
            </a:r>
            <a:r>
              <a:rPr sz="4400" dirty="0"/>
              <a:t> </a:t>
            </a:r>
            <a:r>
              <a:rPr sz="4400" dirty="0" err="1"/>
              <a:t>жестов</a:t>
            </a:r>
            <a:r>
              <a:rPr sz="4400" dirty="0"/>
              <a:t>, </a:t>
            </a:r>
            <a:r>
              <a:rPr sz="4400" b="1" dirty="0" err="1"/>
              <a:t>прове</a:t>
            </a:r>
            <a:r>
              <a:rPr lang="ru-RU" sz="4400" b="1" dirty="0" err="1"/>
              <a:t>дено</a:t>
            </a:r>
            <a:r>
              <a:rPr sz="4400" b="1" dirty="0"/>
              <a:t> </a:t>
            </a:r>
            <a:r>
              <a:rPr sz="4400" dirty="0" err="1"/>
              <a:t>их</a:t>
            </a:r>
            <a:r>
              <a:rPr sz="4400" dirty="0"/>
              <a:t> </a:t>
            </a:r>
            <a:r>
              <a:rPr sz="4400" dirty="0" err="1"/>
              <a:t>сравнение</a:t>
            </a:r>
            <a:r>
              <a:rPr sz="4400" dirty="0"/>
              <a:t>, </a:t>
            </a:r>
            <a:r>
              <a:rPr sz="4400" b="1" dirty="0" err="1"/>
              <a:t>выдел</a:t>
            </a:r>
            <a:r>
              <a:rPr lang="ru-RU" sz="4400" b="1" dirty="0" err="1"/>
              <a:t>ены</a:t>
            </a:r>
            <a:r>
              <a:rPr sz="4400" b="1" dirty="0"/>
              <a:t> </a:t>
            </a:r>
            <a:r>
              <a:rPr sz="4400" dirty="0" err="1"/>
              <a:t>особенности</a:t>
            </a:r>
            <a:r>
              <a:rPr sz="4400" dirty="0"/>
              <a:t>.</a:t>
            </a:r>
          </a:p>
          <a:p>
            <a:pPr marL="1719592" lvl="1" indent="-857250" defTabSz="800746">
              <a:lnSpc>
                <a:spcPct val="125000"/>
              </a:lnSpc>
              <a:spcBef>
                <a:spcPts val="0"/>
              </a:spcBef>
              <a:buSzPct val="100000"/>
              <a:buFont typeface="Arial" panose="020B0604020202020204" pitchFamily="34" charset="0"/>
              <a:buChar char="•"/>
              <a:defRPr sz="5626"/>
            </a:pPr>
            <a:r>
              <a:rPr sz="4400" dirty="0" err="1"/>
              <a:t>Подробно</a:t>
            </a:r>
            <a:r>
              <a:rPr sz="4400" dirty="0"/>
              <a:t> </a:t>
            </a:r>
            <a:r>
              <a:rPr sz="4400" b="1" dirty="0" err="1"/>
              <a:t>описа</a:t>
            </a:r>
            <a:r>
              <a:rPr lang="ru-RU" sz="4400" b="1" dirty="0" err="1"/>
              <a:t>ны</a:t>
            </a:r>
            <a:r>
              <a:rPr sz="4400" b="1" dirty="0"/>
              <a:t> </a:t>
            </a:r>
            <a:r>
              <a:rPr sz="4400" dirty="0" err="1"/>
              <a:t>методы</a:t>
            </a:r>
            <a:r>
              <a:rPr sz="4400" dirty="0"/>
              <a:t> </a:t>
            </a:r>
            <a:r>
              <a:rPr sz="4400" dirty="0" err="1"/>
              <a:t>детектирования</a:t>
            </a:r>
            <a:r>
              <a:rPr sz="4400" dirty="0"/>
              <a:t> </a:t>
            </a:r>
            <a:r>
              <a:rPr sz="4400" dirty="0" err="1"/>
              <a:t>кисти</a:t>
            </a:r>
            <a:r>
              <a:rPr sz="4400" dirty="0"/>
              <a:t> </a:t>
            </a:r>
            <a:r>
              <a:rPr lang="ru-RU" sz="4400" dirty="0"/>
              <a:t>человека </a:t>
            </a:r>
            <a:r>
              <a:rPr sz="4400" dirty="0" err="1"/>
              <a:t>и</a:t>
            </a:r>
            <a:r>
              <a:rPr sz="4400" dirty="0"/>
              <a:t> </a:t>
            </a:r>
            <a:r>
              <a:rPr sz="4400" dirty="0" err="1"/>
              <a:t>методы</a:t>
            </a:r>
            <a:r>
              <a:rPr sz="4400" dirty="0"/>
              <a:t> </a:t>
            </a:r>
            <a:r>
              <a:rPr sz="4400" dirty="0" err="1"/>
              <a:t>последующей</a:t>
            </a:r>
            <a:r>
              <a:rPr sz="4400" dirty="0"/>
              <a:t> </a:t>
            </a:r>
            <a:r>
              <a:rPr sz="4400" dirty="0" err="1"/>
              <a:t>идентификации</a:t>
            </a:r>
            <a:r>
              <a:rPr sz="4400" dirty="0"/>
              <a:t> </a:t>
            </a:r>
            <a:r>
              <a:rPr sz="4400" dirty="0" err="1"/>
              <a:t>жеста</a:t>
            </a:r>
            <a:r>
              <a:rPr sz="4400" dirty="0"/>
              <a:t>.</a:t>
            </a:r>
          </a:p>
          <a:p>
            <a:pPr marL="1719592" lvl="1" indent="-857250" defTabSz="800746">
              <a:lnSpc>
                <a:spcPct val="125000"/>
              </a:lnSpc>
              <a:spcBef>
                <a:spcPts val="0"/>
              </a:spcBef>
              <a:buSzPct val="100000"/>
              <a:buFont typeface="Arial" panose="020B0604020202020204" pitchFamily="34" charset="0"/>
              <a:buChar char="•"/>
              <a:defRPr sz="5626"/>
            </a:pPr>
            <a:r>
              <a:rPr sz="4400" b="1" dirty="0" err="1"/>
              <a:t>Разработа</a:t>
            </a:r>
            <a:r>
              <a:rPr lang="ru-RU" sz="4400" b="1" dirty="0"/>
              <a:t>на</a:t>
            </a:r>
            <a:r>
              <a:rPr sz="4400" b="1" dirty="0"/>
              <a:t> </a:t>
            </a:r>
            <a:r>
              <a:rPr sz="4400" dirty="0" err="1"/>
              <a:t>и</a:t>
            </a:r>
            <a:r>
              <a:rPr sz="4400" dirty="0"/>
              <a:t> </a:t>
            </a:r>
            <a:r>
              <a:rPr sz="4400" b="1" dirty="0" err="1"/>
              <a:t>реализова</a:t>
            </a:r>
            <a:r>
              <a:rPr lang="ru-RU" sz="4400" b="1" dirty="0"/>
              <a:t>на </a:t>
            </a:r>
            <a:r>
              <a:rPr lang="ru-RU" sz="4400" dirty="0"/>
              <a:t>система</a:t>
            </a:r>
            <a:r>
              <a:rPr sz="4400" dirty="0"/>
              <a:t> </a:t>
            </a:r>
            <a:r>
              <a:rPr sz="4400" dirty="0" err="1"/>
              <a:t>распознавания</a:t>
            </a:r>
            <a:r>
              <a:rPr sz="4400" dirty="0"/>
              <a:t> </a:t>
            </a:r>
            <a:r>
              <a:rPr sz="4400" dirty="0" err="1"/>
              <a:t>жестов</a:t>
            </a:r>
            <a:r>
              <a:rPr sz="4400" dirty="0"/>
              <a:t>.</a:t>
            </a:r>
          </a:p>
          <a:p>
            <a:pPr marL="1719592" lvl="1" indent="-857250" defTabSz="800746">
              <a:lnSpc>
                <a:spcPct val="125000"/>
              </a:lnSpc>
              <a:spcBef>
                <a:spcPts val="0"/>
              </a:spcBef>
              <a:buSzPct val="100000"/>
              <a:buFont typeface="Arial" panose="020B0604020202020204" pitchFamily="34" charset="0"/>
              <a:buChar char="•"/>
              <a:defRPr sz="5626"/>
            </a:pPr>
            <a:r>
              <a:rPr sz="4400" b="1" dirty="0" err="1"/>
              <a:t>Прове</a:t>
            </a:r>
            <a:r>
              <a:rPr lang="ru-RU" sz="4400" b="1" dirty="0" err="1"/>
              <a:t>дён</a:t>
            </a:r>
            <a:r>
              <a:rPr sz="4400" b="1" dirty="0"/>
              <a:t> </a:t>
            </a:r>
            <a:r>
              <a:rPr sz="4400" dirty="0" err="1"/>
              <a:t>анализ</a:t>
            </a:r>
            <a:r>
              <a:rPr sz="4400" dirty="0"/>
              <a:t> </a:t>
            </a:r>
            <a:r>
              <a:rPr sz="4400" dirty="0" err="1"/>
              <a:t>разработанной</a:t>
            </a:r>
            <a:r>
              <a:rPr sz="4400" dirty="0"/>
              <a:t> </a:t>
            </a:r>
            <a:r>
              <a:rPr lang="ru-RU" sz="4400" dirty="0"/>
              <a:t>системы</a:t>
            </a:r>
            <a:r>
              <a:rPr sz="4400" dirty="0"/>
              <a:t>, </a:t>
            </a:r>
            <a:r>
              <a:rPr sz="4400" b="1" dirty="0" err="1"/>
              <a:t>выяв</a:t>
            </a:r>
            <a:r>
              <a:rPr lang="ru-RU" sz="4400" b="1" dirty="0"/>
              <a:t>лены</a:t>
            </a:r>
            <a:r>
              <a:rPr sz="4400" b="1" dirty="0"/>
              <a:t> </a:t>
            </a:r>
            <a:r>
              <a:rPr sz="4400" dirty="0" err="1"/>
              <a:t>недостатки</a:t>
            </a:r>
            <a:r>
              <a:rPr sz="4400" dirty="0"/>
              <a:t> </a:t>
            </a:r>
            <a:r>
              <a:rPr sz="4400" dirty="0" err="1"/>
              <a:t>и</a:t>
            </a:r>
            <a:r>
              <a:rPr sz="4400" dirty="0"/>
              <a:t> </a:t>
            </a:r>
            <a:r>
              <a:rPr sz="4400" b="1" dirty="0" err="1"/>
              <a:t>описа</a:t>
            </a:r>
            <a:r>
              <a:rPr lang="ru-RU" sz="4400" b="1" dirty="0" err="1"/>
              <a:t>ны</a:t>
            </a:r>
            <a:r>
              <a:rPr sz="4400" b="1" dirty="0"/>
              <a:t> </a:t>
            </a:r>
            <a:r>
              <a:rPr sz="4400" dirty="0" err="1"/>
              <a:t>пути</a:t>
            </a:r>
            <a:r>
              <a:rPr sz="4400" dirty="0"/>
              <a:t> </a:t>
            </a:r>
            <a:r>
              <a:rPr sz="4400" dirty="0" err="1"/>
              <a:t>их</a:t>
            </a:r>
            <a:r>
              <a:rPr sz="4400" dirty="0"/>
              <a:t> </a:t>
            </a:r>
            <a:r>
              <a:rPr sz="4400" dirty="0" err="1"/>
              <a:t>устранения</a:t>
            </a:r>
            <a:r>
              <a:rPr lang="ru-RU" sz="4400" dirty="0"/>
              <a:t>.</a:t>
            </a:r>
          </a:p>
          <a:p>
            <a:pPr marL="0" indent="0" defTabSz="800746">
              <a:lnSpc>
                <a:spcPct val="125000"/>
              </a:lnSpc>
              <a:spcBef>
                <a:spcPts val="0"/>
              </a:spcBef>
              <a:buSzPct val="100000"/>
              <a:buNone/>
              <a:defRPr sz="5626"/>
            </a:pPr>
            <a:endParaRPr lang="ru-RU" sz="4400" dirty="0"/>
          </a:p>
          <a:p>
            <a:pPr marL="0" indent="0" defTabSz="800746">
              <a:lnSpc>
                <a:spcPct val="125000"/>
              </a:lnSpc>
              <a:spcBef>
                <a:spcPts val="0"/>
              </a:spcBef>
              <a:buSzPct val="100000"/>
              <a:buNone/>
              <a:defRPr sz="5626"/>
            </a:pPr>
            <a:r>
              <a:rPr lang="ru-RU" sz="4400" b="1" dirty="0"/>
              <a:t>Перспектива</a:t>
            </a:r>
            <a:r>
              <a:rPr lang="ru-RU" sz="4400" dirty="0"/>
              <a:t>: расширение обучающего набора, использование </a:t>
            </a:r>
            <a:r>
              <a:rPr lang="ru-RU" sz="4400"/>
              <a:t>системы камер</a:t>
            </a:r>
            <a:endParaRPr lang="ru-RU" sz="4400" dirty="0"/>
          </a:p>
        </p:txBody>
      </p:sp>
      <p:sp>
        <p:nvSpPr>
          <p:cNvPr id="6" name="Номер слайда">
            <a:extLst>
              <a:ext uri="{FF2B5EF4-FFF2-40B4-BE49-F238E27FC236}">
                <a16:creationId xmlns:a16="http://schemas.microsoft.com/office/drawing/2014/main" id="{340392CD-E343-A88F-1BA3-93CD6C90001C}"/>
              </a:ext>
            </a:extLst>
          </p:cNvPr>
          <p:cNvSpPr txBox="1">
            <a:spLocks/>
          </p:cNvSpPr>
          <p:nvPr/>
        </p:nvSpPr>
        <p:spPr>
          <a:xfrm>
            <a:off x="23306567" y="0"/>
            <a:ext cx="1080000" cy="108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48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868686"/>
                </a:solidFill>
                <a:effectLst/>
                <a:uFillTx/>
                <a:latin typeface="Gill Sans"/>
                <a:ea typeface="Gill Sans"/>
                <a:cs typeface="Gill Sans"/>
                <a:sym typeface="Gill Sans"/>
              </a:defRPr>
            </a:lvl1pPr>
            <a:lvl2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2pPr>
            <a:lvl3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3pPr>
            <a:lvl4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4pPr>
            <a:lvl5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5pPr>
            <a:lvl6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6pPr>
            <a:lvl7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7pPr>
            <a:lvl8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8pPr>
            <a:lvl9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9pPr>
          </a:lstStyle>
          <a:p>
            <a:fld id="{86CB4B4D-7CA3-9044-876B-883B54F8677D}" type="slidenum">
              <a:rPr lang="ru-RU" sz="6000" smtClean="0"/>
              <a:pPr/>
              <a:t>16</a:t>
            </a:fld>
            <a:endParaRPr lang="ru-RU" sz="6000" dirty="0"/>
          </a:p>
        </p:txBody>
      </p:sp>
    </p:spTree>
    <p:extLst>
      <p:ext uri="{BB962C8B-B14F-4D97-AF65-F5344CB8AC3E}">
        <p14:creationId xmlns:p14="http://schemas.microsoft.com/office/powerpoint/2010/main" val="263998515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Нейросетевые технологии в детектировании кисти"/>
          <p:cNvSpPr txBox="1">
            <a:spLocks noGrp="1"/>
          </p:cNvSpPr>
          <p:nvPr>
            <p:ph type="title"/>
          </p:nvPr>
        </p:nvSpPr>
        <p:spPr>
          <a:xfrm>
            <a:off x="27218" y="3161543"/>
            <a:ext cx="24356782" cy="7392908"/>
          </a:xfrm>
          <a:prstGeom prst="rect">
            <a:avLst/>
          </a:prstGeom>
        </p:spPr>
        <p:txBody>
          <a:bodyPr>
            <a:normAutofit/>
          </a:bodyPr>
          <a:lstStyle>
            <a:lvl1pPr defTabSz="553084">
              <a:defRPr sz="7504"/>
            </a:lvl1pPr>
          </a:lstStyle>
          <a:p>
            <a:r>
              <a:rPr lang="ru-RU" sz="13800" b="1" spc="300" dirty="0">
                <a:latin typeface="Gill Sans" panose="020B0502020104020203" pitchFamily="34" charset="-79"/>
                <a:cs typeface="Gill Sans" panose="020B0502020104020203" pitchFamily="34" charset="-79"/>
              </a:rPr>
              <a:t>Спасибо за внимание</a:t>
            </a:r>
            <a:endParaRPr sz="13800" b="1" spc="300" dirty="0">
              <a:latin typeface="Gill Sans Ultra Bold" panose="020B0A02020104020203" pitchFamily="34" charset="0"/>
              <a:cs typeface="Gill Sans" panose="020B0502020104020203" pitchFamily="34" charset="-79"/>
            </a:endParaRPr>
          </a:p>
        </p:txBody>
      </p:sp>
      <p:sp>
        <p:nvSpPr>
          <p:cNvPr id="8" name="Студент: Юдаков Дмитрий, ИУ1-81Б Научный руководитель: Парфентьев Кирилл Викторович, старший преподаватель">
            <a:extLst>
              <a:ext uri="{FF2B5EF4-FFF2-40B4-BE49-F238E27FC236}">
                <a16:creationId xmlns:a16="http://schemas.microsoft.com/office/drawing/2014/main" id="{7725B966-68AF-D048-80E5-065C30084D06}"/>
              </a:ext>
            </a:extLst>
          </p:cNvPr>
          <p:cNvSpPr txBox="1">
            <a:spLocks/>
          </p:cNvSpPr>
          <p:nvPr/>
        </p:nvSpPr>
        <p:spPr>
          <a:xfrm>
            <a:off x="2061892" y="10933049"/>
            <a:ext cx="7638699" cy="1810199"/>
          </a:xfrm>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Autofit/>
          </a:bodyPr>
          <a:lstStyle>
            <a:lvl1pPr marL="805666" marR="0" indent="-805666" algn="l" defTabSz="825512" rtl="0" latinLnBrk="0">
              <a:lnSpc>
                <a:spcPts val="10400"/>
              </a:lnSpc>
              <a:spcBef>
                <a:spcPts val="5901"/>
              </a:spcBef>
              <a:spcAft>
                <a:spcPts val="0"/>
              </a:spcAft>
              <a:buClrTx/>
              <a:buSzPct val="47000"/>
              <a:buFontTx/>
              <a:buBlip>
                <a:blip r:embed="rId3"/>
              </a:buBlip>
              <a:tabLst/>
              <a:defRPr sz="5800" b="0" i="0" u="none" strike="noStrike" cap="none" spc="0" baseline="0">
                <a:solidFill>
                  <a:srgbClr val="000000"/>
                </a:solidFill>
                <a:uFillTx/>
                <a:latin typeface="+mn-lt"/>
                <a:ea typeface="+mn-ea"/>
                <a:cs typeface="+mn-cs"/>
                <a:sym typeface="Helvetica Neue"/>
              </a:defRPr>
            </a:lvl1pPr>
            <a:lvl2pPr marL="1694677" marR="0" indent="-805666" algn="l" defTabSz="825512" rtl="0" latinLnBrk="0">
              <a:lnSpc>
                <a:spcPts val="10400"/>
              </a:lnSpc>
              <a:spcBef>
                <a:spcPts val="5901"/>
              </a:spcBef>
              <a:spcAft>
                <a:spcPts val="0"/>
              </a:spcAft>
              <a:buClrTx/>
              <a:buSzPct val="47000"/>
              <a:buFontTx/>
              <a:buBlip>
                <a:blip r:embed="rId3"/>
              </a:buBlip>
              <a:tabLst/>
              <a:defRPr sz="5800" b="0" i="0" u="none" strike="noStrike" cap="none" spc="0" baseline="0">
                <a:solidFill>
                  <a:srgbClr val="000000"/>
                </a:solidFill>
                <a:uFillTx/>
                <a:latin typeface="+mn-lt"/>
                <a:ea typeface="+mn-ea"/>
                <a:cs typeface="+mn-cs"/>
                <a:sym typeface="Helvetica Neue"/>
              </a:defRPr>
            </a:lvl2pPr>
            <a:lvl3pPr marL="2583688" marR="0" indent="-805666" algn="l" defTabSz="825512" rtl="0" latinLnBrk="0">
              <a:lnSpc>
                <a:spcPts val="10400"/>
              </a:lnSpc>
              <a:spcBef>
                <a:spcPts val="5901"/>
              </a:spcBef>
              <a:spcAft>
                <a:spcPts val="0"/>
              </a:spcAft>
              <a:buClrTx/>
              <a:buSzPct val="47000"/>
              <a:buFontTx/>
              <a:buBlip>
                <a:blip r:embed="rId3"/>
              </a:buBlip>
              <a:tabLst/>
              <a:defRPr sz="5800" b="0" i="0" u="none" strike="noStrike" cap="none" spc="0" baseline="0">
                <a:solidFill>
                  <a:srgbClr val="000000"/>
                </a:solidFill>
                <a:uFillTx/>
                <a:latin typeface="+mn-lt"/>
                <a:ea typeface="+mn-ea"/>
                <a:cs typeface="+mn-cs"/>
                <a:sym typeface="Helvetica Neue"/>
              </a:defRPr>
            </a:lvl3pPr>
            <a:lvl4pPr marL="3472699" marR="0" indent="-805666" algn="l" defTabSz="825512" rtl="0" latinLnBrk="0">
              <a:lnSpc>
                <a:spcPts val="10400"/>
              </a:lnSpc>
              <a:spcBef>
                <a:spcPts val="5901"/>
              </a:spcBef>
              <a:spcAft>
                <a:spcPts val="0"/>
              </a:spcAft>
              <a:buClrTx/>
              <a:buSzPct val="47000"/>
              <a:buFontTx/>
              <a:buBlip>
                <a:blip r:embed="rId3"/>
              </a:buBlip>
              <a:tabLst/>
              <a:defRPr sz="5800" b="0" i="0" u="none" strike="noStrike" cap="none" spc="0" baseline="0">
                <a:solidFill>
                  <a:srgbClr val="000000"/>
                </a:solidFill>
                <a:uFillTx/>
                <a:latin typeface="+mn-lt"/>
                <a:ea typeface="+mn-ea"/>
                <a:cs typeface="+mn-cs"/>
                <a:sym typeface="Helvetica Neue"/>
              </a:defRPr>
            </a:lvl4pPr>
            <a:lvl5pPr marL="4361711" marR="0" indent="-805666" algn="l" defTabSz="825512" rtl="0" latinLnBrk="0">
              <a:lnSpc>
                <a:spcPts val="10400"/>
              </a:lnSpc>
              <a:spcBef>
                <a:spcPts val="5901"/>
              </a:spcBef>
              <a:spcAft>
                <a:spcPts val="0"/>
              </a:spcAft>
              <a:buClrTx/>
              <a:buSzPct val="47000"/>
              <a:buFontTx/>
              <a:buBlip>
                <a:blip r:embed="rId3"/>
              </a:buBlip>
              <a:tabLst/>
              <a:defRPr sz="5800" b="0" i="0" u="none" strike="noStrike" cap="none" spc="0" baseline="0">
                <a:solidFill>
                  <a:srgbClr val="000000"/>
                </a:solidFill>
                <a:uFillTx/>
                <a:latin typeface="+mn-lt"/>
                <a:ea typeface="+mn-ea"/>
                <a:cs typeface="+mn-cs"/>
                <a:sym typeface="Helvetica Neue"/>
              </a:defRPr>
            </a:lvl5pPr>
            <a:lvl6pPr marL="5250722" marR="0" indent="-805666" algn="l" defTabSz="825512" rtl="0" latinLnBrk="0">
              <a:lnSpc>
                <a:spcPts val="10400"/>
              </a:lnSpc>
              <a:spcBef>
                <a:spcPts val="5901"/>
              </a:spcBef>
              <a:spcAft>
                <a:spcPts val="0"/>
              </a:spcAft>
              <a:buClrTx/>
              <a:buSzPct val="47000"/>
              <a:buFontTx/>
              <a:buBlip>
                <a:blip r:embed="rId3"/>
              </a:buBlip>
              <a:tabLst/>
              <a:defRPr sz="5800" b="0" i="0" u="none" strike="noStrike" cap="none" spc="0" baseline="0">
                <a:solidFill>
                  <a:srgbClr val="000000"/>
                </a:solidFill>
                <a:uFillTx/>
                <a:latin typeface="+mn-lt"/>
                <a:ea typeface="+mn-ea"/>
                <a:cs typeface="+mn-cs"/>
                <a:sym typeface="Helvetica Neue"/>
              </a:defRPr>
            </a:lvl6pPr>
            <a:lvl7pPr marL="6139733" marR="0" indent="-805666" algn="l" defTabSz="825512" rtl="0" latinLnBrk="0">
              <a:lnSpc>
                <a:spcPts val="10400"/>
              </a:lnSpc>
              <a:spcBef>
                <a:spcPts val="5901"/>
              </a:spcBef>
              <a:spcAft>
                <a:spcPts val="0"/>
              </a:spcAft>
              <a:buClrTx/>
              <a:buSzPct val="47000"/>
              <a:buFontTx/>
              <a:buBlip>
                <a:blip r:embed="rId3"/>
              </a:buBlip>
              <a:tabLst/>
              <a:defRPr sz="5800" b="0" i="0" u="none" strike="noStrike" cap="none" spc="0" baseline="0">
                <a:solidFill>
                  <a:srgbClr val="000000"/>
                </a:solidFill>
                <a:uFillTx/>
                <a:latin typeface="+mn-lt"/>
                <a:ea typeface="+mn-ea"/>
                <a:cs typeface="+mn-cs"/>
                <a:sym typeface="Helvetica Neue"/>
              </a:defRPr>
            </a:lvl7pPr>
            <a:lvl8pPr marL="7028744" marR="0" indent="-805666" algn="l" defTabSz="825512" rtl="0" latinLnBrk="0">
              <a:lnSpc>
                <a:spcPts val="10400"/>
              </a:lnSpc>
              <a:spcBef>
                <a:spcPts val="5901"/>
              </a:spcBef>
              <a:spcAft>
                <a:spcPts val="0"/>
              </a:spcAft>
              <a:buClrTx/>
              <a:buSzPct val="47000"/>
              <a:buFontTx/>
              <a:buBlip>
                <a:blip r:embed="rId3"/>
              </a:buBlip>
              <a:tabLst/>
              <a:defRPr sz="5800" b="0" i="0" u="none" strike="noStrike" cap="none" spc="0" baseline="0">
                <a:solidFill>
                  <a:srgbClr val="000000"/>
                </a:solidFill>
                <a:uFillTx/>
                <a:latin typeface="+mn-lt"/>
                <a:ea typeface="+mn-ea"/>
                <a:cs typeface="+mn-cs"/>
                <a:sym typeface="Helvetica Neue"/>
              </a:defRPr>
            </a:lvl8pPr>
            <a:lvl9pPr marL="7917755" marR="0" indent="-805666" algn="l" defTabSz="825512" rtl="0" latinLnBrk="0">
              <a:lnSpc>
                <a:spcPts val="10400"/>
              </a:lnSpc>
              <a:spcBef>
                <a:spcPts val="5901"/>
              </a:spcBef>
              <a:spcAft>
                <a:spcPts val="0"/>
              </a:spcAft>
              <a:buClrTx/>
              <a:buSzPct val="47000"/>
              <a:buFontTx/>
              <a:buBlip>
                <a:blip r:embed="rId3"/>
              </a:buBlip>
              <a:tabLst/>
              <a:defRPr sz="5800" b="0" i="0" u="none" strike="noStrike" cap="none" spc="0" baseline="0">
                <a:solidFill>
                  <a:srgbClr val="000000"/>
                </a:solidFill>
                <a:uFillTx/>
                <a:latin typeface="+mn-lt"/>
                <a:ea typeface="+mn-ea"/>
                <a:cs typeface="+mn-cs"/>
                <a:sym typeface="Helvetica Neue"/>
              </a:defRPr>
            </a:lvl9pPr>
          </a:lstStyle>
          <a:p>
            <a:pPr marL="0" indent="0" defTabSz="668664" hangingPunct="1">
              <a:lnSpc>
                <a:spcPct val="150000"/>
              </a:lnSpc>
              <a:spcBef>
                <a:spcPts val="4701"/>
              </a:spcBef>
              <a:buNone/>
              <a:defRPr sz="4698">
                <a:solidFill>
                  <a:srgbClr val="000000"/>
                </a:solidFill>
                <a:latin typeface="+mn-lt"/>
                <a:ea typeface="+mn-ea"/>
                <a:cs typeface="+mn-cs"/>
                <a:sym typeface="Helvetica Neue"/>
              </a:defRPr>
            </a:pPr>
            <a:r>
              <a:rPr lang="ru-RU" sz="4400" dirty="0">
                <a:solidFill>
                  <a:sysClr val="windowText" lastClr="000000"/>
                </a:solidFill>
              </a:rPr>
              <a:t>Юдаков Дмитрий Игоревич </a:t>
            </a:r>
            <a:br>
              <a:rPr lang="ru-RU" sz="4400" dirty="0">
                <a:solidFill>
                  <a:sysClr val="windowText" lastClr="000000"/>
                </a:solidFill>
              </a:rPr>
            </a:br>
            <a:r>
              <a:rPr lang="ru-RU" sz="4400" dirty="0">
                <a:solidFill>
                  <a:sysClr val="windowText" lastClr="000000"/>
                </a:solidFill>
              </a:rPr>
              <a:t>студент ИУ1-81Б</a:t>
            </a:r>
          </a:p>
        </p:txBody>
      </p:sp>
      <p:sp>
        <p:nvSpPr>
          <p:cNvPr id="5" name="Линия">
            <a:extLst>
              <a:ext uri="{FF2B5EF4-FFF2-40B4-BE49-F238E27FC236}">
                <a16:creationId xmlns:a16="http://schemas.microsoft.com/office/drawing/2014/main" id="{CCD48687-661C-DA1A-EA9A-3447502A4139}"/>
              </a:ext>
            </a:extLst>
          </p:cNvPr>
          <p:cNvSpPr/>
          <p:nvPr/>
        </p:nvSpPr>
        <p:spPr>
          <a:xfrm>
            <a:off x="-108663" y="3161544"/>
            <a:ext cx="24601331" cy="0"/>
          </a:xfrm>
          <a:prstGeom prst="line">
            <a:avLst/>
          </a:prstGeom>
          <a:ln w="63500">
            <a:solidFill>
              <a:srgbClr val="75B1D4"/>
            </a:solidFill>
            <a:miter lim="400000"/>
          </a:ln>
        </p:spPr>
        <p:txBody>
          <a:bodyPr lIns="50800" tIns="50800" rIns="50800" bIns="50800" anchor="ctr"/>
          <a:lstStyle/>
          <a:p>
            <a:pPr>
              <a:defRPr sz="5000">
                <a:solidFill>
                  <a:srgbClr val="858585"/>
                </a:solidFill>
                <a:latin typeface="Marker Felt"/>
                <a:ea typeface="Marker Felt"/>
                <a:cs typeface="Marker Felt"/>
                <a:sym typeface="Marker Felt"/>
              </a:defRPr>
            </a:pPr>
            <a:endParaRPr sz="5000"/>
          </a:p>
        </p:txBody>
      </p:sp>
      <p:sp>
        <p:nvSpPr>
          <p:cNvPr id="7" name="Линия">
            <a:extLst>
              <a:ext uri="{FF2B5EF4-FFF2-40B4-BE49-F238E27FC236}">
                <a16:creationId xmlns:a16="http://schemas.microsoft.com/office/drawing/2014/main" id="{0EC34FAB-9FB8-9B9B-1BB5-1FE70F3F846E}"/>
              </a:ext>
            </a:extLst>
          </p:cNvPr>
          <p:cNvSpPr/>
          <p:nvPr/>
        </p:nvSpPr>
        <p:spPr>
          <a:xfrm>
            <a:off x="-108666" y="10554456"/>
            <a:ext cx="24601331" cy="0"/>
          </a:xfrm>
          <a:prstGeom prst="line">
            <a:avLst/>
          </a:prstGeom>
          <a:ln w="63500">
            <a:solidFill>
              <a:srgbClr val="75B1D4"/>
            </a:solidFill>
            <a:miter lim="400000"/>
          </a:ln>
        </p:spPr>
        <p:txBody>
          <a:bodyPr lIns="50800" tIns="50800" rIns="50800" bIns="50800" anchor="ctr"/>
          <a:lstStyle/>
          <a:p>
            <a:pPr>
              <a:defRPr sz="5000">
                <a:solidFill>
                  <a:srgbClr val="858585"/>
                </a:solidFill>
                <a:latin typeface="Marker Felt"/>
                <a:ea typeface="Marker Felt"/>
                <a:cs typeface="Marker Felt"/>
                <a:sym typeface="Marker Felt"/>
              </a:defRPr>
            </a:pPr>
            <a:endParaRPr sz="5000"/>
          </a:p>
        </p:txBody>
      </p:sp>
    </p:spTree>
    <p:extLst>
      <p:ext uri="{BB962C8B-B14F-4D97-AF65-F5344CB8AC3E}">
        <p14:creationId xmlns:p14="http://schemas.microsoft.com/office/powerpoint/2010/main" val="225405200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Человеко-машинное взаимодействие"/>
          <p:cNvSpPr txBox="1">
            <a:spLocks noGrp="1"/>
          </p:cNvSpPr>
          <p:nvPr>
            <p:ph type="title"/>
          </p:nvPr>
        </p:nvSpPr>
        <p:spPr>
          <a:xfrm>
            <a:off x="0" y="-4135"/>
            <a:ext cx="24381607" cy="1335939"/>
          </a:xfrm>
          <a:prstGeom prst="rect">
            <a:avLst/>
          </a:prstGeom>
        </p:spPr>
        <p:txBody>
          <a:bodyPr>
            <a:normAutofit/>
          </a:bodyPr>
          <a:lstStyle>
            <a:lvl1pPr defTabSz="751205">
              <a:defRPr sz="10192"/>
            </a:lvl1pPr>
          </a:lstStyle>
          <a:p>
            <a:r>
              <a:rPr sz="6600" b="1" dirty="0" err="1"/>
              <a:t>Человеко-машинное</a:t>
            </a:r>
            <a:r>
              <a:rPr sz="6600" b="1" dirty="0"/>
              <a:t> </a:t>
            </a:r>
            <a:r>
              <a:rPr sz="6600" b="1" dirty="0" err="1"/>
              <a:t>взаимодействие</a:t>
            </a:r>
            <a:endParaRPr sz="6600" b="1" dirty="0"/>
          </a:p>
        </p:txBody>
      </p:sp>
      <p:sp>
        <p:nvSpPr>
          <p:cNvPr id="137" name="Номер слайда"/>
          <p:cNvSpPr txBox="1">
            <a:spLocks noGrp="1"/>
          </p:cNvSpPr>
          <p:nvPr>
            <p:ph type="sldNum" sz="quarter" idx="4294967295"/>
          </p:nvPr>
        </p:nvSpPr>
        <p:spPr>
          <a:xfrm>
            <a:off x="23323637" y="10703"/>
            <a:ext cx="1080000" cy="1080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sz="6000"/>
              <a:pPr/>
              <a:t>2</a:t>
            </a:fld>
            <a:endParaRPr sz="6000" dirty="0"/>
          </a:p>
        </p:txBody>
      </p:sp>
      <p:sp>
        <p:nvSpPr>
          <p:cNvPr id="139" name="Сохранение рабочих мест…"/>
          <p:cNvSpPr txBox="1"/>
          <p:nvPr/>
        </p:nvSpPr>
        <p:spPr>
          <a:xfrm>
            <a:off x="1564429" y="10084309"/>
            <a:ext cx="21494462" cy="2726921"/>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p>
            <a:pPr defTabSz="586111">
              <a:lnSpc>
                <a:spcPct val="50000"/>
              </a:lnSpc>
              <a:spcBef>
                <a:spcPts val="4101"/>
              </a:spcBef>
              <a:defRPr sz="4118">
                <a:latin typeface="+mn-lt"/>
                <a:ea typeface="+mn-ea"/>
                <a:cs typeface="+mn-cs"/>
                <a:sym typeface="Helvetica Neue"/>
              </a:defRPr>
            </a:pPr>
            <a:r>
              <a:rPr sz="4800" b="1" dirty="0" err="1">
                <a:solidFill>
                  <a:sysClr val="windowText" lastClr="000000"/>
                </a:solidFill>
              </a:rPr>
              <a:t>Сохранение</a:t>
            </a:r>
            <a:r>
              <a:rPr sz="4800" b="1" dirty="0">
                <a:solidFill>
                  <a:sysClr val="windowText" lastClr="000000"/>
                </a:solidFill>
              </a:rPr>
              <a:t> </a:t>
            </a:r>
            <a:r>
              <a:rPr sz="4800" b="1" dirty="0" err="1">
                <a:solidFill>
                  <a:sysClr val="windowText" lastClr="000000"/>
                </a:solidFill>
              </a:rPr>
              <a:t>рабочих</a:t>
            </a:r>
            <a:r>
              <a:rPr sz="4800" b="1" dirty="0">
                <a:solidFill>
                  <a:sysClr val="windowText" lastClr="000000"/>
                </a:solidFill>
              </a:rPr>
              <a:t> </a:t>
            </a:r>
            <a:r>
              <a:rPr sz="4800" b="1" dirty="0" err="1">
                <a:solidFill>
                  <a:sysClr val="windowText" lastClr="000000"/>
                </a:solidFill>
              </a:rPr>
              <a:t>мест</a:t>
            </a:r>
            <a:endParaRPr sz="4800" b="1" dirty="0">
              <a:solidFill>
                <a:sysClr val="windowText" lastClr="000000"/>
              </a:solidFill>
            </a:endParaRPr>
          </a:p>
          <a:p>
            <a:pPr defTabSz="586111">
              <a:lnSpc>
                <a:spcPct val="50000"/>
              </a:lnSpc>
              <a:spcBef>
                <a:spcPts val="4101"/>
              </a:spcBef>
              <a:defRPr sz="4118">
                <a:latin typeface="+mn-lt"/>
                <a:ea typeface="+mn-ea"/>
                <a:cs typeface="+mn-cs"/>
                <a:sym typeface="Helvetica Neue"/>
              </a:defRPr>
            </a:pPr>
            <a:r>
              <a:rPr sz="4800" b="1" dirty="0" err="1">
                <a:solidFill>
                  <a:sysClr val="windowText" lastClr="000000"/>
                </a:solidFill>
              </a:rPr>
              <a:t>Освобождение</a:t>
            </a:r>
            <a:r>
              <a:rPr sz="4800" b="1" dirty="0">
                <a:solidFill>
                  <a:sysClr val="windowText" lastClr="000000"/>
                </a:solidFill>
              </a:rPr>
              <a:t> </a:t>
            </a:r>
            <a:r>
              <a:rPr sz="4800" b="1" dirty="0" err="1">
                <a:solidFill>
                  <a:sysClr val="windowText" lastClr="000000"/>
                </a:solidFill>
              </a:rPr>
              <a:t>людей</a:t>
            </a:r>
            <a:r>
              <a:rPr sz="4800" b="1" dirty="0">
                <a:solidFill>
                  <a:sysClr val="windowText" lastClr="000000"/>
                </a:solidFill>
              </a:rPr>
              <a:t> </a:t>
            </a:r>
            <a:r>
              <a:rPr sz="4800" b="1" dirty="0" err="1">
                <a:solidFill>
                  <a:sysClr val="windowText" lastClr="000000"/>
                </a:solidFill>
              </a:rPr>
              <a:t>от</a:t>
            </a:r>
            <a:r>
              <a:rPr sz="4800" b="1" dirty="0">
                <a:solidFill>
                  <a:sysClr val="windowText" lastClr="000000"/>
                </a:solidFill>
              </a:rPr>
              <a:t> </a:t>
            </a:r>
            <a:r>
              <a:rPr sz="4800" b="1" dirty="0" err="1">
                <a:solidFill>
                  <a:sysClr val="windowText" lastClr="000000"/>
                </a:solidFill>
              </a:rPr>
              <a:t>физически</a:t>
            </a:r>
            <a:r>
              <a:rPr sz="4800" b="1" dirty="0">
                <a:solidFill>
                  <a:sysClr val="windowText" lastClr="000000"/>
                </a:solidFill>
              </a:rPr>
              <a:t> </a:t>
            </a:r>
            <a:r>
              <a:rPr sz="4800" b="1" dirty="0" err="1">
                <a:solidFill>
                  <a:sysClr val="windowText" lastClr="000000"/>
                </a:solidFill>
              </a:rPr>
              <a:t>тяжёлых</a:t>
            </a:r>
            <a:r>
              <a:rPr sz="4800" b="1" dirty="0">
                <a:solidFill>
                  <a:sysClr val="windowText" lastClr="000000"/>
                </a:solidFill>
              </a:rPr>
              <a:t> </a:t>
            </a:r>
            <a:r>
              <a:rPr sz="4800" b="1" dirty="0" err="1">
                <a:solidFill>
                  <a:sysClr val="windowText" lastClr="000000"/>
                </a:solidFill>
              </a:rPr>
              <a:t>задач</a:t>
            </a:r>
            <a:endParaRPr sz="4800" b="1" dirty="0">
              <a:solidFill>
                <a:sysClr val="windowText" lastClr="000000"/>
              </a:solidFill>
            </a:endParaRPr>
          </a:p>
          <a:p>
            <a:pPr defTabSz="586111">
              <a:lnSpc>
                <a:spcPct val="50000"/>
              </a:lnSpc>
              <a:spcBef>
                <a:spcPts val="4101"/>
              </a:spcBef>
              <a:defRPr sz="4118">
                <a:latin typeface="+mn-lt"/>
                <a:ea typeface="+mn-ea"/>
                <a:cs typeface="+mn-cs"/>
                <a:sym typeface="Helvetica Neue"/>
              </a:defRPr>
            </a:pPr>
            <a:r>
              <a:rPr sz="4800" b="1" dirty="0" err="1">
                <a:solidFill>
                  <a:sysClr val="windowText" lastClr="000000"/>
                </a:solidFill>
              </a:rPr>
              <a:t>Повышение</a:t>
            </a:r>
            <a:r>
              <a:rPr sz="4800" b="1" dirty="0">
                <a:solidFill>
                  <a:sysClr val="windowText" lastClr="000000"/>
                </a:solidFill>
              </a:rPr>
              <a:t> </a:t>
            </a:r>
            <a:r>
              <a:rPr sz="4800" b="1" dirty="0" err="1">
                <a:solidFill>
                  <a:sysClr val="windowText" lastClr="000000"/>
                </a:solidFill>
              </a:rPr>
              <a:t>общей</a:t>
            </a:r>
            <a:r>
              <a:rPr sz="4800" b="1" dirty="0">
                <a:solidFill>
                  <a:sysClr val="windowText" lastClr="000000"/>
                </a:solidFill>
              </a:rPr>
              <a:t> </a:t>
            </a:r>
            <a:r>
              <a:rPr sz="4800" b="1" dirty="0" err="1">
                <a:solidFill>
                  <a:sysClr val="windowText" lastClr="000000"/>
                </a:solidFill>
              </a:rPr>
              <a:t>эффективности</a:t>
            </a:r>
            <a:endParaRPr sz="4800" b="1" dirty="0">
              <a:solidFill>
                <a:sysClr val="windowText" lastClr="000000"/>
              </a:solidFill>
            </a:endParaRPr>
          </a:p>
        </p:txBody>
      </p:sp>
      <p:grpSp>
        <p:nvGrpSpPr>
          <p:cNvPr id="143" name="Люди:…"/>
          <p:cNvGrpSpPr/>
          <p:nvPr/>
        </p:nvGrpSpPr>
        <p:grpSpPr>
          <a:xfrm>
            <a:off x="334130" y="2446437"/>
            <a:ext cx="9249514" cy="3758400"/>
            <a:chOff x="-1" y="-1"/>
            <a:chExt cx="9249511" cy="3758397"/>
          </a:xfrm>
        </p:grpSpPr>
        <p:pic>
          <p:nvPicPr>
            <p:cNvPr id="141" name="Люди:… Люди:➕: несравненные навыки решения проблем, сенсорно-двигательные способности➖: ограниченная сила и точность" descr="Люди:… Люди:➕: несравненные навыки решения проблем, сенсорно-двигательные способности➖: ограниченная сила и точность"/>
            <p:cNvPicPr>
              <a:picLocks/>
            </p:cNvPicPr>
            <p:nvPr/>
          </p:nvPicPr>
          <p:blipFill>
            <a:blip r:embed="rId3">
              <a:extLst>
                <a:ext uri="{BEBA8EAE-BF5A-486C-A8C5-ECC9F3942E4B}">
                  <a14:imgProps xmlns:a14="http://schemas.microsoft.com/office/drawing/2010/main">
                    <a14:imgLayer r:embed="rId4">
                      <a14:imgEffect>
                        <a14:artisticCutout/>
                      </a14:imgEffect>
                    </a14:imgLayer>
                  </a14:imgProps>
                </a:ext>
              </a:extLst>
            </a:blip>
            <a:stretch>
              <a:fillRect/>
            </a:stretch>
          </p:blipFill>
          <p:spPr>
            <a:xfrm>
              <a:off x="-1" y="-1"/>
              <a:ext cx="9249511" cy="3758397"/>
            </a:xfrm>
            <a:prstGeom prst="rect">
              <a:avLst/>
            </a:prstGeom>
            <a:effectLst/>
          </p:spPr>
        </p:pic>
        <p:sp>
          <p:nvSpPr>
            <p:cNvPr id="142" name="Люди:…"/>
            <p:cNvSpPr/>
            <p:nvPr/>
          </p:nvSpPr>
          <p:spPr>
            <a:xfrm>
              <a:off x="89802" y="89802"/>
              <a:ext cx="9069906" cy="3577626"/>
            </a:xfrm>
            <a:prstGeom prst="roundRect">
              <a:avLst>
                <a:gd name="adj" fmla="val 15418"/>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000">
                  <a:latin typeface="+mn-lt"/>
                  <a:ea typeface="+mn-ea"/>
                  <a:cs typeface="+mn-cs"/>
                  <a:sym typeface="Helvetica Neue"/>
                </a:defRPr>
              </a:pPr>
              <a:r>
                <a:rPr sz="4000" b="1" dirty="0" err="1"/>
                <a:t>Люди</a:t>
              </a:r>
              <a:r>
                <a:rPr sz="4000" dirty="0"/>
                <a:t>:</a:t>
              </a:r>
            </a:p>
            <a:p>
              <a:pPr algn="l">
                <a:defRPr sz="4000">
                  <a:latin typeface="+mn-lt"/>
                  <a:ea typeface="+mn-ea"/>
                  <a:cs typeface="+mn-cs"/>
                  <a:sym typeface="Helvetica Neue"/>
                </a:defRPr>
              </a:pPr>
              <a:r>
                <a:rPr lang="ru-RU" sz="4000" dirty="0"/>
                <a:t>+ </a:t>
              </a:r>
              <a:r>
                <a:rPr sz="4000" dirty="0" err="1"/>
                <a:t>несравненные</a:t>
              </a:r>
              <a:r>
                <a:rPr sz="4000" dirty="0"/>
                <a:t> </a:t>
              </a:r>
              <a:r>
                <a:rPr sz="4000" dirty="0" err="1"/>
                <a:t>навыки</a:t>
              </a:r>
              <a:r>
                <a:rPr sz="4000" dirty="0"/>
                <a:t> </a:t>
              </a:r>
              <a:r>
                <a:rPr sz="4000" dirty="0" err="1"/>
                <a:t>решения</a:t>
              </a:r>
              <a:r>
                <a:rPr sz="4000" dirty="0"/>
                <a:t> </a:t>
              </a:r>
              <a:r>
                <a:rPr sz="4000" dirty="0" err="1"/>
                <a:t>проблем</a:t>
              </a:r>
              <a:r>
                <a:rPr sz="4000" dirty="0"/>
                <a:t>, </a:t>
              </a:r>
              <a:r>
                <a:rPr sz="4000" dirty="0" err="1"/>
                <a:t>сенсорно-двигательные</a:t>
              </a:r>
              <a:r>
                <a:rPr sz="4000" dirty="0"/>
                <a:t> </a:t>
              </a:r>
              <a:r>
                <a:rPr sz="4000" dirty="0" err="1"/>
                <a:t>способности</a:t>
              </a:r>
              <a:endParaRPr lang="ru-RU" sz="4000" dirty="0"/>
            </a:p>
            <a:p>
              <a:pPr algn="l">
                <a:defRPr sz="4000">
                  <a:latin typeface="+mn-lt"/>
                  <a:ea typeface="+mn-ea"/>
                  <a:cs typeface="+mn-cs"/>
                  <a:sym typeface="Helvetica Neue"/>
                </a:defRPr>
              </a:pPr>
              <a:r>
                <a:rPr lang="ru-RU" sz="4000" dirty="0"/>
                <a:t>– </a:t>
              </a:r>
              <a:r>
                <a:rPr sz="4000" dirty="0" err="1"/>
                <a:t>ограниченная</a:t>
              </a:r>
              <a:r>
                <a:rPr sz="4000" dirty="0"/>
                <a:t> </a:t>
              </a:r>
              <a:r>
                <a:rPr sz="4000" dirty="0" err="1"/>
                <a:t>сила</a:t>
              </a:r>
              <a:r>
                <a:rPr sz="4000" dirty="0"/>
                <a:t> </a:t>
              </a:r>
              <a:r>
                <a:rPr sz="4000" dirty="0" err="1"/>
                <a:t>и</a:t>
              </a:r>
              <a:r>
                <a:rPr sz="4000" dirty="0"/>
                <a:t> </a:t>
              </a:r>
              <a:r>
                <a:rPr sz="4000" dirty="0" err="1"/>
                <a:t>точность</a:t>
              </a:r>
              <a:endParaRPr sz="4000" dirty="0"/>
            </a:p>
          </p:txBody>
        </p:sp>
      </p:grpSp>
      <p:grpSp>
        <p:nvGrpSpPr>
          <p:cNvPr id="146" name="Машины:…"/>
          <p:cNvGrpSpPr/>
          <p:nvPr/>
        </p:nvGrpSpPr>
        <p:grpSpPr>
          <a:xfrm>
            <a:off x="14574367" y="2448475"/>
            <a:ext cx="9249514" cy="3757234"/>
            <a:chOff x="-12598" y="2037"/>
            <a:chExt cx="9249511" cy="3757231"/>
          </a:xfrm>
          <a:noFill/>
        </p:grpSpPr>
        <p:pic>
          <p:nvPicPr>
            <p:cNvPr id="144" name="Машины:… Машины:➕: высокая стойкость к усталости, скорость, повторяемость, лучшая производительность ➖: гибкость" descr="Машины:… Машины:➕: высокая стойкость к усталости, скорость, повторяемость, лучшая производительность ➖: гибкость"/>
            <p:cNvPicPr>
              <a:picLocks/>
            </p:cNvPicPr>
            <p:nvPr/>
          </p:nvPicPr>
          <p:blipFill>
            <a:blip r:embed="rId3">
              <a:extLst>
                <a:ext uri="{BEBA8EAE-BF5A-486C-A8C5-ECC9F3942E4B}">
                  <a14:imgProps xmlns:a14="http://schemas.microsoft.com/office/drawing/2010/main">
                    <a14:imgLayer r:embed="rId5">
                      <a14:imgEffect>
                        <a14:artisticCutout/>
                      </a14:imgEffect>
                    </a14:imgLayer>
                  </a14:imgProps>
                </a:ext>
              </a:extLst>
            </a:blip>
            <a:stretch>
              <a:fillRect/>
            </a:stretch>
          </p:blipFill>
          <p:spPr>
            <a:xfrm>
              <a:off x="-12598" y="2037"/>
              <a:ext cx="9249511" cy="3757231"/>
            </a:xfrm>
            <a:prstGeom prst="rect">
              <a:avLst/>
            </a:prstGeom>
          </p:spPr>
        </p:pic>
        <p:sp>
          <p:nvSpPr>
            <p:cNvPr id="145" name="Машины:…"/>
            <p:cNvSpPr/>
            <p:nvPr/>
          </p:nvSpPr>
          <p:spPr>
            <a:xfrm>
              <a:off x="89802" y="89802"/>
              <a:ext cx="9069906" cy="3577626"/>
            </a:xfrm>
            <a:prstGeom prst="roundRect">
              <a:avLst>
                <a:gd name="adj" fmla="val 15418"/>
              </a:avLst>
            </a:prstGeom>
            <a:grp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000">
                  <a:latin typeface="+mn-lt"/>
                  <a:ea typeface="+mn-ea"/>
                  <a:cs typeface="+mn-cs"/>
                  <a:sym typeface="Helvetica Neue"/>
                </a:defRPr>
              </a:pPr>
              <a:r>
                <a:rPr sz="4000" b="1" dirty="0" err="1"/>
                <a:t>Машины</a:t>
              </a:r>
              <a:r>
                <a:rPr sz="4000" dirty="0"/>
                <a:t>:</a:t>
              </a:r>
            </a:p>
            <a:p>
              <a:pPr algn="l">
                <a:defRPr sz="4000">
                  <a:latin typeface="+mn-lt"/>
                  <a:ea typeface="+mn-ea"/>
                  <a:cs typeface="+mn-cs"/>
                  <a:sym typeface="Helvetica Neue"/>
                </a:defRPr>
              </a:pPr>
              <a:r>
                <a:rPr lang="ru-RU" sz="4000" dirty="0"/>
                <a:t>+ </a:t>
              </a:r>
              <a:r>
                <a:rPr sz="4000" dirty="0" err="1"/>
                <a:t>высокая</a:t>
              </a:r>
              <a:r>
                <a:rPr sz="4000" dirty="0"/>
                <a:t> </a:t>
              </a:r>
              <a:r>
                <a:rPr sz="4000" dirty="0" err="1"/>
                <a:t>стойкость</a:t>
              </a:r>
              <a:r>
                <a:rPr sz="4000" dirty="0"/>
                <a:t> </a:t>
              </a:r>
              <a:r>
                <a:rPr sz="4000" dirty="0" err="1"/>
                <a:t>к</a:t>
              </a:r>
              <a:r>
                <a:rPr sz="4000" dirty="0"/>
                <a:t> </a:t>
              </a:r>
              <a:r>
                <a:rPr sz="4000" dirty="0" err="1"/>
                <a:t>усталости</a:t>
              </a:r>
              <a:r>
                <a:rPr sz="4000" dirty="0"/>
                <a:t>, </a:t>
              </a:r>
              <a:r>
                <a:rPr sz="4000" dirty="0" err="1"/>
                <a:t>скорость</a:t>
              </a:r>
              <a:r>
                <a:rPr sz="4000" dirty="0"/>
                <a:t>, </a:t>
              </a:r>
              <a:r>
                <a:rPr sz="4000" dirty="0" err="1"/>
                <a:t>повторяемость</a:t>
              </a:r>
              <a:r>
                <a:rPr sz="4000" dirty="0"/>
                <a:t>, </a:t>
              </a:r>
              <a:r>
                <a:rPr sz="4000" dirty="0" err="1"/>
                <a:t>лучшая</a:t>
              </a:r>
              <a:r>
                <a:rPr sz="4000" dirty="0"/>
                <a:t> </a:t>
              </a:r>
              <a:r>
                <a:rPr sz="4000" dirty="0" err="1"/>
                <a:t>производительность</a:t>
              </a:r>
              <a:br>
                <a:rPr sz="4000" dirty="0"/>
              </a:br>
              <a:r>
                <a:rPr lang="ru-RU" sz="4000" dirty="0"/>
                <a:t>– </a:t>
              </a:r>
              <a:r>
                <a:rPr sz="4000" dirty="0" err="1"/>
                <a:t>гибкость</a:t>
              </a:r>
              <a:endParaRPr sz="4000" dirty="0"/>
            </a:p>
          </p:txBody>
        </p:sp>
      </p:grpSp>
      <p:sp>
        <p:nvSpPr>
          <p:cNvPr id="147" name="Линия"/>
          <p:cNvSpPr/>
          <p:nvPr/>
        </p:nvSpPr>
        <p:spPr>
          <a:xfrm>
            <a:off x="1193501" y="6113869"/>
            <a:ext cx="21917483" cy="2432131"/>
          </a:xfrm>
          <a:custGeom>
            <a:avLst/>
            <a:gdLst/>
            <a:ahLst/>
            <a:cxnLst>
              <a:cxn ang="0">
                <a:pos x="wd2" y="hd2"/>
              </a:cxn>
              <a:cxn ang="5400000">
                <a:pos x="wd2" y="hd2"/>
              </a:cxn>
              <a:cxn ang="10800000">
                <a:pos x="wd2" y="hd2"/>
              </a:cxn>
              <a:cxn ang="16200000">
                <a:pos x="wd2" y="hd2"/>
              </a:cxn>
            </a:cxnLst>
            <a:rect l="0" t="0" r="r" b="b"/>
            <a:pathLst>
              <a:path w="21600" h="21600" extrusionOk="0">
                <a:moveTo>
                  <a:pt x="4" y="317"/>
                </a:moveTo>
                <a:lnTo>
                  <a:pt x="0" y="21600"/>
                </a:lnTo>
                <a:lnTo>
                  <a:pt x="10439" y="21430"/>
                </a:lnTo>
                <a:lnTo>
                  <a:pt x="21593" y="21565"/>
                </a:lnTo>
                <a:lnTo>
                  <a:pt x="21600" y="0"/>
                </a:lnTo>
              </a:path>
            </a:pathLst>
          </a:custGeom>
          <a:ln w="127000">
            <a:solidFill>
              <a:schemeClr val="tx1"/>
            </a:solidFill>
            <a:miter lim="400000"/>
          </a:ln>
        </p:spPr>
        <p:txBody>
          <a:bodyPr lIns="50800" tIns="50800" rIns="50800" bIns="50800" anchor="ctr"/>
          <a:lstStyle/>
          <a:p>
            <a:pPr>
              <a:defRPr sz="5000">
                <a:solidFill>
                  <a:srgbClr val="858585"/>
                </a:solidFill>
                <a:latin typeface="Marker Felt"/>
                <a:ea typeface="Marker Felt"/>
                <a:cs typeface="Marker Felt"/>
                <a:sym typeface="Marker Felt"/>
              </a:defRPr>
            </a:pPr>
            <a:endParaRPr sz="5000"/>
          </a:p>
        </p:txBody>
      </p:sp>
      <p:sp>
        <p:nvSpPr>
          <p:cNvPr id="148" name="Линия"/>
          <p:cNvSpPr/>
          <p:nvPr/>
        </p:nvSpPr>
        <p:spPr>
          <a:xfrm flipH="1">
            <a:off x="12304644" y="8546001"/>
            <a:ext cx="1601" cy="1054958"/>
          </a:xfrm>
          <a:prstGeom prst="line">
            <a:avLst/>
          </a:prstGeom>
          <a:ln w="127000">
            <a:solidFill>
              <a:schemeClr val="tx1"/>
            </a:solidFill>
            <a:miter lim="400000"/>
            <a:tailEnd type="triangle"/>
          </a:ln>
        </p:spPr>
        <p:txBody>
          <a:bodyPr lIns="50800" tIns="50800" rIns="50800" bIns="50800" anchor="ctr"/>
          <a:lstStyle/>
          <a:p>
            <a:pPr>
              <a:defRPr sz="5000">
                <a:solidFill>
                  <a:srgbClr val="858585"/>
                </a:solidFill>
                <a:latin typeface="Marker Felt"/>
                <a:ea typeface="Marker Felt"/>
                <a:cs typeface="Marker Felt"/>
                <a:sym typeface="Marker Felt"/>
              </a:defRPr>
            </a:pPr>
            <a:endParaRPr sz="5000"/>
          </a:p>
        </p:txBody>
      </p:sp>
      <p:sp>
        <p:nvSpPr>
          <p:cNvPr id="149" name="Разработка канала связи Создание структурированных способов общения"/>
          <p:cNvSpPr txBox="1"/>
          <p:nvPr/>
        </p:nvSpPr>
        <p:spPr>
          <a:xfrm>
            <a:off x="1564429" y="6869659"/>
            <a:ext cx="21175629" cy="14362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lnSpcReduction="10000"/>
          </a:bodyPr>
          <a:lstStyle/>
          <a:p>
            <a:pPr marL="571500" defTabSz="627387">
              <a:lnSpc>
                <a:spcPct val="120000"/>
              </a:lnSpc>
              <a:defRPr sz="4408">
                <a:latin typeface="+mn-lt"/>
                <a:ea typeface="+mn-ea"/>
                <a:cs typeface="+mn-cs"/>
                <a:sym typeface="Helvetica Neue"/>
              </a:defRPr>
            </a:pPr>
            <a:r>
              <a:rPr sz="4400" i="1" dirty="0" err="1"/>
              <a:t>Разработка</a:t>
            </a:r>
            <a:r>
              <a:rPr sz="4400" i="1" dirty="0"/>
              <a:t> </a:t>
            </a:r>
            <a:r>
              <a:rPr sz="4400" i="1" dirty="0" err="1"/>
              <a:t>канал</a:t>
            </a:r>
            <a:r>
              <a:rPr lang="ru-RU" sz="4400" i="1" dirty="0" err="1"/>
              <a:t>ов</a:t>
            </a:r>
            <a:r>
              <a:rPr sz="4400" i="1" dirty="0"/>
              <a:t> </a:t>
            </a:r>
            <a:r>
              <a:rPr sz="4400" i="1" dirty="0" err="1"/>
              <a:t>связи</a:t>
            </a:r>
            <a:endParaRPr lang="ru-RU" sz="4400" i="1" dirty="0"/>
          </a:p>
          <a:p>
            <a:pPr marL="571500" defTabSz="627387">
              <a:lnSpc>
                <a:spcPct val="120000"/>
              </a:lnSpc>
              <a:defRPr sz="4408">
                <a:latin typeface="+mn-lt"/>
                <a:ea typeface="+mn-ea"/>
                <a:cs typeface="+mn-cs"/>
                <a:sym typeface="Helvetica Neue"/>
              </a:defRPr>
            </a:pPr>
            <a:r>
              <a:rPr sz="4400" i="1" dirty="0" err="1"/>
              <a:t>Создание</a:t>
            </a:r>
            <a:r>
              <a:rPr sz="4400" i="1" dirty="0"/>
              <a:t> </a:t>
            </a:r>
            <a:r>
              <a:rPr sz="4400" i="1" dirty="0" err="1"/>
              <a:t>структурированных</a:t>
            </a:r>
            <a:r>
              <a:rPr sz="4400" i="1" dirty="0"/>
              <a:t> </a:t>
            </a:r>
            <a:r>
              <a:rPr sz="4400" i="1" dirty="0" err="1"/>
              <a:t>способов</a:t>
            </a:r>
            <a:r>
              <a:rPr sz="4400" i="1" dirty="0"/>
              <a:t> </a:t>
            </a:r>
            <a:r>
              <a:rPr sz="4400" i="1" dirty="0" err="1"/>
              <a:t>общения</a:t>
            </a:r>
            <a:endParaRPr sz="4400" i="1"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Цель: разработка и реализация методики детектирования кисти, идентификации жеста и его классификации.…"/>
          <p:cNvSpPr txBox="1">
            <a:spLocks noGrp="1"/>
          </p:cNvSpPr>
          <p:nvPr>
            <p:ph type="body" idx="1"/>
          </p:nvPr>
        </p:nvSpPr>
        <p:spPr>
          <a:xfrm>
            <a:off x="810013" y="1099839"/>
            <a:ext cx="22763973" cy="12131277"/>
          </a:xfrm>
          <a:prstGeom prst="rect">
            <a:avLst/>
          </a:prstGeom>
        </p:spPr>
        <p:txBody>
          <a:bodyPr>
            <a:noAutofit/>
          </a:bodyPr>
          <a:lstStyle/>
          <a:p>
            <a:pPr marL="0" indent="0" defTabSz="800746">
              <a:lnSpc>
                <a:spcPct val="150000"/>
              </a:lnSpc>
              <a:spcBef>
                <a:spcPts val="5701"/>
              </a:spcBef>
              <a:buSzTx/>
              <a:buNone/>
              <a:defRPr sz="5626"/>
            </a:pPr>
            <a:r>
              <a:rPr sz="4800" b="1" u="sng" dirty="0" err="1"/>
              <a:t>Цель</a:t>
            </a:r>
            <a:r>
              <a:rPr sz="4800" b="1" u="sng" dirty="0"/>
              <a:t>:</a:t>
            </a:r>
            <a:r>
              <a:rPr sz="4800" dirty="0"/>
              <a:t> </a:t>
            </a:r>
            <a:r>
              <a:rPr sz="4800" dirty="0" err="1"/>
              <a:t>разработка</a:t>
            </a:r>
            <a:r>
              <a:rPr sz="4800" dirty="0"/>
              <a:t> </a:t>
            </a:r>
            <a:r>
              <a:rPr sz="4800" dirty="0" err="1"/>
              <a:t>и</a:t>
            </a:r>
            <a:r>
              <a:rPr sz="4800" dirty="0"/>
              <a:t> </a:t>
            </a:r>
            <a:r>
              <a:rPr sz="4800" dirty="0" err="1"/>
              <a:t>реализация</a:t>
            </a:r>
            <a:r>
              <a:rPr sz="4800" dirty="0"/>
              <a:t> </a:t>
            </a:r>
            <a:r>
              <a:rPr lang="ru-RU" sz="4800" dirty="0"/>
              <a:t>системы</a:t>
            </a:r>
            <a:r>
              <a:rPr sz="4800" dirty="0"/>
              <a:t> </a:t>
            </a:r>
            <a:r>
              <a:rPr sz="4800" dirty="0" err="1"/>
              <a:t>детектирования</a:t>
            </a:r>
            <a:r>
              <a:rPr sz="4800" dirty="0"/>
              <a:t> </a:t>
            </a:r>
            <a:r>
              <a:rPr sz="4800" dirty="0" err="1"/>
              <a:t>кисти</a:t>
            </a:r>
            <a:r>
              <a:rPr sz="4800" dirty="0"/>
              <a:t>, </a:t>
            </a:r>
            <a:r>
              <a:rPr sz="4800" dirty="0" err="1"/>
              <a:t>идентификации</a:t>
            </a:r>
            <a:r>
              <a:rPr sz="4800" dirty="0"/>
              <a:t> </a:t>
            </a:r>
            <a:r>
              <a:rPr lang="ru-RU" sz="4800" dirty="0"/>
              <a:t>и классификации </a:t>
            </a:r>
            <a:r>
              <a:rPr sz="4800" dirty="0" err="1"/>
              <a:t>жест</a:t>
            </a:r>
            <a:r>
              <a:rPr lang="ru-RU" sz="4800" dirty="0"/>
              <a:t>а</a:t>
            </a:r>
            <a:r>
              <a:rPr sz="4800" dirty="0"/>
              <a:t>.</a:t>
            </a:r>
          </a:p>
          <a:p>
            <a:pPr marL="0" indent="0" defTabSz="800746">
              <a:lnSpc>
                <a:spcPct val="150000"/>
              </a:lnSpc>
              <a:spcBef>
                <a:spcPts val="5701"/>
              </a:spcBef>
              <a:buSzTx/>
              <a:buNone/>
              <a:defRPr sz="5626" b="1" u="sng"/>
            </a:pPr>
            <a:r>
              <a:rPr sz="4800" dirty="0" err="1"/>
              <a:t>Задачи</a:t>
            </a:r>
            <a:r>
              <a:rPr sz="4800" dirty="0"/>
              <a:t>:</a:t>
            </a:r>
          </a:p>
          <a:p>
            <a:pPr marL="1719592" lvl="1" indent="-857250" defTabSz="800746">
              <a:lnSpc>
                <a:spcPct val="150000"/>
              </a:lnSpc>
              <a:spcBef>
                <a:spcPts val="0"/>
              </a:spcBef>
              <a:buSzPct val="100000"/>
              <a:buFont typeface="Arial" panose="020B0604020202020204" pitchFamily="34" charset="0"/>
              <a:buChar char="•"/>
              <a:defRPr sz="5626"/>
            </a:pPr>
            <a:r>
              <a:rPr sz="4800" dirty="0" err="1"/>
              <a:t>Сделать</a:t>
            </a:r>
            <a:r>
              <a:rPr sz="4800" dirty="0"/>
              <a:t> </a:t>
            </a:r>
            <a:r>
              <a:rPr sz="4800" dirty="0" err="1"/>
              <a:t>обзор</a:t>
            </a:r>
            <a:r>
              <a:rPr sz="4800" dirty="0"/>
              <a:t> </a:t>
            </a:r>
            <a:r>
              <a:rPr sz="4800" dirty="0" err="1"/>
              <a:t>существующих</a:t>
            </a:r>
            <a:r>
              <a:rPr sz="4800" dirty="0"/>
              <a:t> </a:t>
            </a:r>
            <a:r>
              <a:rPr sz="4800" dirty="0" err="1"/>
              <a:t>подходов</a:t>
            </a:r>
            <a:r>
              <a:rPr sz="4800" dirty="0"/>
              <a:t> </a:t>
            </a:r>
            <a:r>
              <a:rPr sz="4800" dirty="0" err="1"/>
              <a:t>распознавания</a:t>
            </a:r>
            <a:r>
              <a:rPr sz="4800" dirty="0"/>
              <a:t> </a:t>
            </a:r>
            <a:r>
              <a:rPr sz="4800" dirty="0" err="1"/>
              <a:t>жестов</a:t>
            </a:r>
            <a:r>
              <a:rPr sz="4800" dirty="0"/>
              <a:t>, </a:t>
            </a:r>
            <a:r>
              <a:rPr sz="4800" dirty="0" err="1"/>
              <a:t>провести</a:t>
            </a:r>
            <a:r>
              <a:rPr sz="4800" dirty="0"/>
              <a:t> </a:t>
            </a:r>
            <a:r>
              <a:rPr sz="4800" dirty="0" err="1"/>
              <a:t>их</a:t>
            </a:r>
            <a:r>
              <a:rPr sz="4800" dirty="0"/>
              <a:t> </a:t>
            </a:r>
            <a:r>
              <a:rPr sz="4800" dirty="0" err="1"/>
              <a:t>сравнение</a:t>
            </a:r>
            <a:r>
              <a:rPr sz="4800" dirty="0"/>
              <a:t>, </a:t>
            </a:r>
            <a:r>
              <a:rPr sz="4800" dirty="0" err="1"/>
              <a:t>выделить</a:t>
            </a:r>
            <a:r>
              <a:rPr sz="4800" dirty="0"/>
              <a:t> </a:t>
            </a:r>
            <a:r>
              <a:rPr sz="4800" dirty="0" err="1"/>
              <a:t>особенности</a:t>
            </a:r>
            <a:r>
              <a:rPr sz="4800" dirty="0"/>
              <a:t>.</a:t>
            </a:r>
          </a:p>
          <a:p>
            <a:pPr marL="1719592" lvl="1" indent="-857250" defTabSz="800746">
              <a:lnSpc>
                <a:spcPct val="150000"/>
              </a:lnSpc>
              <a:spcBef>
                <a:spcPts val="0"/>
              </a:spcBef>
              <a:buSzPct val="100000"/>
              <a:buFont typeface="Arial" panose="020B0604020202020204" pitchFamily="34" charset="0"/>
              <a:buChar char="•"/>
              <a:defRPr sz="5626"/>
            </a:pPr>
            <a:r>
              <a:rPr sz="4800" dirty="0" err="1"/>
              <a:t>Подробно</a:t>
            </a:r>
            <a:r>
              <a:rPr sz="4800" dirty="0"/>
              <a:t> </a:t>
            </a:r>
            <a:r>
              <a:rPr sz="4800" dirty="0" err="1"/>
              <a:t>описать</a:t>
            </a:r>
            <a:r>
              <a:rPr sz="4800" dirty="0"/>
              <a:t> </a:t>
            </a:r>
            <a:r>
              <a:rPr sz="4800" dirty="0" err="1"/>
              <a:t>методы</a:t>
            </a:r>
            <a:r>
              <a:rPr sz="4800" dirty="0"/>
              <a:t> </a:t>
            </a:r>
            <a:r>
              <a:rPr sz="4800" dirty="0" err="1"/>
              <a:t>детектирования</a:t>
            </a:r>
            <a:r>
              <a:rPr sz="4800" dirty="0"/>
              <a:t> </a:t>
            </a:r>
            <a:r>
              <a:rPr sz="4800" dirty="0" err="1"/>
              <a:t>кисти</a:t>
            </a:r>
            <a:r>
              <a:rPr sz="4800" dirty="0"/>
              <a:t> </a:t>
            </a:r>
            <a:r>
              <a:rPr lang="ru-RU" sz="4800" dirty="0"/>
              <a:t>человека </a:t>
            </a:r>
            <a:r>
              <a:rPr sz="4800" dirty="0" err="1"/>
              <a:t>и</a:t>
            </a:r>
            <a:r>
              <a:rPr sz="4800" dirty="0"/>
              <a:t> </a:t>
            </a:r>
            <a:r>
              <a:rPr sz="4800" dirty="0" err="1"/>
              <a:t>методы</a:t>
            </a:r>
            <a:r>
              <a:rPr sz="4800" dirty="0"/>
              <a:t> </a:t>
            </a:r>
            <a:r>
              <a:rPr sz="4800" dirty="0" err="1"/>
              <a:t>последующей</a:t>
            </a:r>
            <a:r>
              <a:rPr sz="4800" dirty="0"/>
              <a:t> </a:t>
            </a:r>
            <a:r>
              <a:rPr sz="4800" dirty="0" err="1"/>
              <a:t>идентификации</a:t>
            </a:r>
            <a:r>
              <a:rPr sz="4800" dirty="0"/>
              <a:t> </a:t>
            </a:r>
            <a:r>
              <a:rPr sz="4800" dirty="0" err="1"/>
              <a:t>жеста</a:t>
            </a:r>
            <a:r>
              <a:rPr sz="4800" dirty="0"/>
              <a:t>.</a:t>
            </a:r>
          </a:p>
          <a:p>
            <a:pPr marL="1719592" lvl="1" indent="-857250" defTabSz="800746">
              <a:lnSpc>
                <a:spcPct val="150000"/>
              </a:lnSpc>
              <a:spcBef>
                <a:spcPts val="0"/>
              </a:spcBef>
              <a:buSzPct val="100000"/>
              <a:buFont typeface="Arial" panose="020B0604020202020204" pitchFamily="34" charset="0"/>
              <a:buChar char="•"/>
              <a:defRPr sz="5626"/>
            </a:pPr>
            <a:r>
              <a:rPr sz="4800" dirty="0" err="1"/>
              <a:t>Разработать</a:t>
            </a:r>
            <a:r>
              <a:rPr sz="4800" dirty="0"/>
              <a:t> </a:t>
            </a:r>
            <a:r>
              <a:rPr sz="4800" dirty="0" err="1"/>
              <a:t>и</a:t>
            </a:r>
            <a:r>
              <a:rPr sz="4800" dirty="0"/>
              <a:t> </a:t>
            </a:r>
            <a:r>
              <a:rPr sz="4800" dirty="0" err="1"/>
              <a:t>реализовать</a:t>
            </a:r>
            <a:r>
              <a:rPr sz="4800" dirty="0"/>
              <a:t> </a:t>
            </a:r>
            <a:r>
              <a:rPr lang="ru-RU" sz="4800" dirty="0"/>
              <a:t>систему</a:t>
            </a:r>
            <a:r>
              <a:rPr sz="4800" dirty="0"/>
              <a:t> </a:t>
            </a:r>
            <a:r>
              <a:rPr sz="4800" dirty="0" err="1"/>
              <a:t>распознавания</a:t>
            </a:r>
            <a:r>
              <a:rPr sz="4800" dirty="0"/>
              <a:t> </a:t>
            </a:r>
            <a:r>
              <a:rPr sz="4800" dirty="0" err="1"/>
              <a:t>жестов</a:t>
            </a:r>
            <a:r>
              <a:rPr sz="4800" dirty="0"/>
              <a:t>.</a:t>
            </a:r>
          </a:p>
          <a:p>
            <a:pPr marL="1719592" lvl="1" indent="-857250" defTabSz="800746">
              <a:lnSpc>
                <a:spcPct val="150000"/>
              </a:lnSpc>
              <a:spcBef>
                <a:spcPts val="0"/>
              </a:spcBef>
              <a:buSzPct val="100000"/>
              <a:buFont typeface="Arial" panose="020B0604020202020204" pitchFamily="34" charset="0"/>
              <a:buChar char="•"/>
              <a:defRPr sz="5626"/>
            </a:pPr>
            <a:r>
              <a:rPr sz="4800" dirty="0" err="1"/>
              <a:t>Провести</a:t>
            </a:r>
            <a:r>
              <a:rPr sz="4800" dirty="0"/>
              <a:t> </a:t>
            </a:r>
            <a:r>
              <a:rPr sz="4800" dirty="0" err="1"/>
              <a:t>анализ</a:t>
            </a:r>
            <a:r>
              <a:rPr sz="4800" dirty="0"/>
              <a:t> </a:t>
            </a:r>
            <a:r>
              <a:rPr sz="4800" dirty="0" err="1"/>
              <a:t>разработанной</a:t>
            </a:r>
            <a:r>
              <a:rPr sz="4800" dirty="0"/>
              <a:t> </a:t>
            </a:r>
            <a:r>
              <a:rPr lang="ru-RU" sz="4800" dirty="0"/>
              <a:t>системы</a:t>
            </a:r>
            <a:r>
              <a:rPr sz="4800" dirty="0"/>
              <a:t>, </a:t>
            </a:r>
            <a:r>
              <a:rPr sz="4800" dirty="0" err="1"/>
              <a:t>выявить</a:t>
            </a:r>
            <a:r>
              <a:rPr sz="4800" dirty="0"/>
              <a:t> </a:t>
            </a:r>
            <a:r>
              <a:rPr sz="4800" dirty="0" err="1"/>
              <a:t>недостатки</a:t>
            </a:r>
            <a:r>
              <a:rPr sz="4800" dirty="0"/>
              <a:t> </a:t>
            </a:r>
            <a:r>
              <a:rPr sz="4800" dirty="0" err="1"/>
              <a:t>и</a:t>
            </a:r>
            <a:r>
              <a:rPr sz="4800" dirty="0"/>
              <a:t> </a:t>
            </a:r>
            <a:r>
              <a:rPr sz="4800" dirty="0" err="1"/>
              <a:t>описать</a:t>
            </a:r>
            <a:r>
              <a:rPr sz="4800" dirty="0"/>
              <a:t> </a:t>
            </a:r>
            <a:r>
              <a:rPr sz="4800" dirty="0" err="1"/>
              <a:t>пути</a:t>
            </a:r>
            <a:r>
              <a:rPr sz="4800" dirty="0"/>
              <a:t> </a:t>
            </a:r>
            <a:r>
              <a:rPr sz="4800" dirty="0" err="1"/>
              <a:t>их</a:t>
            </a:r>
            <a:r>
              <a:rPr sz="4800" dirty="0"/>
              <a:t> </a:t>
            </a:r>
            <a:r>
              <a:rPr sz="4800" dirty="0" err="1"/>
              <a:t>устранения</a:t>
            </a:r>
            <a:r>
              <a:rPr sz="4800" dirty="0"/>
              <a:t>.</a:t>
            </a:r>
          </a:p>
        </p:txBody>
      </p:sp>
      <p:sp>
        <p:nvSpPr>
          <p:cNvPr id="4" name="Человеко-машинное взаимодействие">
            <a:extLst>
              <a:ext uri="{FF2B5EF4-FFF2-40B4-BE49-F238E27FC236}">
                <a16:creationId xmlns:a16="http://schemas.microsoft.com/office/drawing/2014/main" id="{63F69D6A-5239-6AAE-E5A9-D45C1993198B}"/>
              </a:ext>
            </a:extLst>
          </p:cNvPr>
          <p:cNvSpPr txBox="1">
            <a:spLocks noGrp="1"/>
          </p:cNvSpPr>
          <p:nvPr>
            <p:ph type="title"/>
          </p:nvPr>
        </p:nvSpPr>
        <p:spPr>
          <a:xfrm>
            <a:off x="0" y="-4135"/>
            <a:ext cx="24381607" cy="1335939"/>
          </a:xfrm>
          <a:prstGeom prst="rect">
            <a:avLst/>
          </a:prstGeom>
        </p:spPr>
        <p:txBody>
          <a:bodyPr>
            <a:normAutofit/>
          </a:bodyPr>
          <a:lstStyle>
            <a:lvl1pPr defTabSz="751205">
              <a:defRPr sz="10192"/>
            </a:lvl1pPr>
          </a:lstStyle>
          <a:p>
            <a:r>
              <a:rPr lang="ru-RU" sz="6600" b="1" dirty="0"/>
              <a:t>Постановка задачи</a:t>
            </a:r>
            <a:endParaRPr sz="6600" b="1" dirty="0"/>
          </a:p>
        </p:txBody>
      </p:sp>
      <p:sp>
        <p:nvSpPr>
          <p:cNvPr id="5" name="Номер слайда">
            <a:extLst>
              <a:ext uri="{FF2B5EF4-FFF2-40B4-BE49-F238E27FC236}">
                <a16:creationId xmlns:a16="http://schemas.microsoft.com/office/drawing/2014/main" id="{0C7F0C21-1711-83B4-3B07-7B67E424EE34}"/>
              </a:ext>
            </a:extLst>
          </p:cNvPr>
          <p:cNvSpPr txBox="1">
            <a:spLocks/>
          </p:cNvSpPr>
          <p:nvPr/>
        </p:nvSpPr>
        <p:spPr>
          <a:xfrm>
            <a:off x="23306567" y="0"/>
            <a:ext cx="1080000" cy="108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48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868686"/>
                </a:solidFill>
                <a:effectLst/>
                <a:uFillTx/>
                <a:latin typeface="Gill Sans"/>
                <a:ea typeface="Gill Sans"/>
                <a:cs typeface="Gill Sans"/>
                <a:sym typeface="Gill Sans"/>
              </a:defRPr>
            </a:lvl1pPr>
            <a:lvl2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2pPr>
            <a:lvl3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3pPr>
            <a:lvl4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4pPr>
            <a:lvl5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5pPr>
            <a:lvl6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6pPr>
            <a:lvl7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7pPr>
            <a:lvl8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8pPr>
            <a:lvl9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9pPr>
          </a:lstStyle>
          <a:p>
            <a:fld id="{86CB4B4D-7CA3-9044-876B-883B54F8677D}" type="slidenum">
              <a:rPr lang="ru-RU" sz="6000" smtClean="0"/>
              <a:pPr/>
              <a:t>3</a:t>
            </a:fld>
            <a:endParaRPr lang="ru-RU" sz="6000"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Распознавание жестов при взаимодействии человека и машины"/>
          <p:cNvSpPr txBox="1">
            <a:spLocks noGrp="1"/>
          </p:cNvSpPr>
          <p:nvPr>
            <p:ph type="title"/>
          </p:nvPr>
        </p:nvSpPr>
        <p:spPr>
          <a:xfrm>
            <a:off x="517916" y="343303"/>
            <a:ext cx="11003415" cy="3243950"/>
          </a:xfrm>
          <a:prstGeom prst="rect">
            <a:avLst/>
          </a:prstGeom>
        </p:spPr>
        <p:txBody>
          <a:bodyPr>
            <a:normAutofit/>
          </a:bodyPr>
          <a:lstStyle>
            <a:lvl1pPr defTabSz="569594">
              <a:defRPr sz="7728"/>
            </a:lvl1pPr>
          </a:lstStyle>
          <a:p>
            <a:r>
              <a:rPr sz="6600" b="1" dirty="0" err="1"/>
              <a:t>Распознавание</a:t>
            </a:r>
            <a:r>
              <a:rPr sz="6600" b="1" dirty="0"/>
              <a:t> </a:t>
            </a:r>
            <a:r>
              <a:rPr sz="6600" b="1" dirty="0" err="1"/>
              <a:t>жестов</a:t>
            </a:r>
            <a:r>
              <a:rPr sz="6600" b="1" dirty="0"/>
              <a:t> </a:t>
            </a:r>
            <a:r>
              <a:rPr sz="6600" b="1" dirty="0" err="1"/>
              <a:t>при</a:t>
            </a:r>
            <a:r>
              <a:rPr sz="6600" b="1" dirty="0"/>
              <a:t> </a:t>
            </a:r>
            <a:r>
              <a:rPr sz="6600" b="1" dirty="0" err="1"/>
              <a:t>взаимодействии</a:t>
            </a:r>
            <a:r>
              <a:rPr sz="6600" b="1" dirty="0"/>
              <a:t> </a:t>
            </a:r>
            <a:r>
              <a:rPr sz="6600" b="1" dirty="0" err="1"/>
              <a:t>человека</a:t>
            </a:r>
            <a:r>
              <a:rPr sz="6600" b="1" dirty="0"/>
              <a:t> </a:t>
            </a:r>
            <a:r>
              <a:rPr sz="6600" b="1" dirty="0" err="1"/>
              <a:t>и</a:t>
            </a:r>
            <a:r>
              <a:rPr sz="6600" b="1" dirty="0"/>
              <a:t> </a:t>
            </a:r>
            <a:r>
              <a:rPr sz="6600" b="1" dirty="0" err="1"/>
              <a:t>машины</a:t>
            </a:r>
            <a:endParaRPr sz="6600" b="1" dirty="0"/>
          </a:p>
        </p:txBody>
      </p:sp>
      <p:sp>
        <p:nvSpPr>
          <p:cNvPr id="154" name="Номер слайда"/>
          <p:cNvSpPr txBox="1">
            <a:spLocks noGrp="1"/>
          </p:cNvSpPr>
          <p:nvPr>
            <p:ph type="sldNum" sz="quarter" idx="4294967295"/>
          </p:nvPr>
        </p:nvSpPr>
        <p:spPr>
          <a:xfrm>
            <a:off x="23306567" y="0"/>
            <a:ext cx="1080000" cy="1080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sz="6000"/>
              <a:t>4</a:t>
            </a:fld>
            <a:endParaRPr sz="6000" dirty="0"/>
          </a:p>
        </p:txBody>
      </p:sp>
      <p:pic>
        <p:nvPicPr>
          <p:cNvPr id="155" name="hrc-diagram.png"/>
          <p:cNvPicPr>
            <a:picLocks noChangeAspect="1"/>
          </p:cNvPicPr>
          <p:nvPr/>
        </p:nvPicPr>
        <p:blipFill>
          <a:blip r:embed="rId3">
            <a:extLst>
              <a:ext uri="{28A0092B-C50C-407E-A947-70E740481C1C}">
                <a14:useLocalDpi xmlns:a14="http://schemas.microsoft.com/office/drawing/2010/main" val="0"/>
              </a:ext>
            </a:extLst>
          </a:blip>
          <a:srcRect/>
          <a:stretch/>
        </p:blipFill>
        <p:spPr>
          <a:xfrm>
            <a:off x="11929912" y="773463"/>
            <a:ext cx="12410971" cy="11092991"/>
          </a:xfrm>
          <a:prstGeom prst="rect">
            <a:avLst/>
          </a:prstGeom>
          <a:ln w="12700">
            <a:miter lim="400000"/>
          </a:ln>
        </p:spPr>
      </p:pic>
      <p:sp>
        <p:nvSpPr>
          <p:cNvPr id="6" name="Модель процесса распознавания жестов при взаимодействии человека и машины">
            <a:extLst>
              <a:ext uri="{FF2B5EF4-FFF2-40B4-BE49-F238E27FC236}">
                <a16:creationId xmlns:a16="http://schemas.microsoft.com/office/drawing/2014/main" id="{2F92B75C-01B9-73C0-D6C6-C2F37340C088}"/>
              </a:ext>
            </a:extLst>
          </p:cNvPr>
          <p:cNvSpPr txBox="1"/>
          <p:nvPr/>
        </p:nvSpPr>
        <p:spPr>
          <a:xfrm>
            <a:off x="11959771" y="12256542"/>
            <a:ext cx="11886796" cy="1371989"/>
          </a:xfrm>
          <a:prstGeom prst="rect">
            <a:avLst/>
          </a:prstGeom>
          <a:pattFill prst="pct30">
            <a:fgClr>
              <a:srgbClr val="CFE8F5"/>
            </a:fgClr>
            <a:bgClr>
              <a:srgbClr val="EEECED"/>
            </a:bgClr>
          </a:pattFill>
          <a:ln w="9525" cap="flat" cmpd="sng" algn="ctr">
            <a:solidFill>
              <a:schemeClr val="dk1"/>
            </a:solidFill>
            <a:prstDash val="solid"/>
            <a:round/>
            <a:headEnd type="none" w="med" len="med"/>
            <a:tailEnd type="none" w="med" len="med"/>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0">
            <a:scrgbClr r="0" g="0" b="0"/>
          </a:lnRef>
          <a:fillRef idx="0">
            <a:scrgbClr r="0" g="0" b="0"/>
          </a:fillRef>
          <a:effectRef idx="0">
            <a:scrgbClr r="0" g="0" b="0"/>
          </a:effectRef>
          <a:fontRef idx="minor">
            <a:schemeClr val="dk1"/>
          </a:fontRef>
        </p:style>
        <p:txBody>
          <a:bodyPr lIns="50800" tIns="50800" rIns="50800" bIns="50800" anchor="ctr">
            <a:normAutofit/>
          </a:bodyPr>
          <a:lstStyle>
            <a:lvl1pPr>
              <a:spcBef>
                <a:spcPts val="5900"/>
              </a:spcBef>
              <a:defRPr sz="5800">
                <a:latin typeface="+mn-lt"/>
                <a:ea typeface="+mn-ea"/>
                <a:cs typeface="+mn-cs"/>
                <a:sym typeface="Helvetica Neue"/>
              </a:defRPr>
            </a:lvl1pPr>
          </a:lstStyle>
          <a:p>
            <a:r>
              <a:rPr sz="3200" b="1" dirty="0" err="1">
                <a:latin typeface="+mj-lt"/>
              </a:rPr>
              <a:t>Модель</a:t>
            </a:r>
            <a:r>
              <a:rPr sz="3200" b="1" dirty="0">
                <a:latin typeface="+mj-lt"/>
              </a:rPr>
              <a:t> </a:t>
            </a:r>
            <a:r>
              <a:rPr sz="3200" b="1" dirty="0" err="1">
                <a:latin typeface="+mj-lt"/>
              </a:rPr>
              <a:t>процесса</a:t>
            </a:r>
            <a:r>
              <a:rPr sz="3200" b="1" dirty="0">
                <a:latin typeface="+mj-lt"/>
              </a:rPr>
              <a:t> </a:t>
            </a:r>
            <a:r>
              <a:rPr sz="3200" b="1" dirty="0" err="1">
                <a:latin typeface="+mj-lt"/>
              </a:rPr>
              <a:t>распознавания</a:t>
            </a:r>
            <a:r>
              <a:rPr sz="3200" b="1" dirty="0">
                <a:latin typeface="+mj-lt"/>
              </a:rPr>
              <a:t> </a:t>
            </a:r>
            <a:r>
              <a:rPr sz="3200" b="1" dirty="0" err="1">
                <a:latin typeface="+mj-lt"/>
              </a:rPr>
              <a:t>жестов</a:t>
            </a:r>
            <a:r>
              <a:rPr sz="3200" b="1" dirty="0">
                <a:latin typeface="+mj-lt"/>
              </a:rPr>
              <a:t> </a:t>
            </a:r>
            <a:r>
              <a:rPr sz="3200" b="1" dirty="0" err="1">
                <a:latin typeface="+mj-lt"/>
              </a:rPr>
              <a:t>при</a:t>
            </a:r>
            <a:r>
              <a:rPr sz="3200" b="1" dirty="0">
                <a:latin typeface="+mj-lt"/>
              </a:rPr>
              <a:t> </a:t>
            </a:r>
            <a:r>
              <a:rPr sz="3200" b="1" dirty="0" err="1">
                <a:latin typeface="+mj-lt"/>
              </a:rPr>
              <a:t>взаимодействии</a:t>
            </a:r>
            <a:r>
              <a:rPr sz="3200" b="1" dirty="0">
                <a:latin typeface="+mj-lt"/>
              </a:rPr>
              <a:t> </a:t>
            </a:r>
            <a:r>
              <a:rPr sz="3200" b="1" dirty="0" err="1">
                <a:latin typeface="+mj-lt"/>
              </a:rPr>
              <a:t>человека</a:t>
            </a:r>
            <a:r>
              <a:rPr sz="3200" b="1" dirty="0">
                <a:latin typeface="+mj-lt"/>
              </a:rPr>
              <a:t> </a:t>
            </a:r>
            <a:r>
              <a:rPr sz="3200" b="1" dirty="0" err="1">
                <a:latin typeface="+mj-lt"/>
              </a:rPr>
              <a:t>и</a:t>
            </a:r>
            <a:r>
              <a:rPr sz="3200" b="1" dirty="0">
                <a:latin typeface="+mj-lt"/>
              </a:rPr>
              <a:t> </a:t>
            </a:r>
            <a:r>
              <a:rPr sz="3200" b="1" dirty="0" err="1">
                <a:latin typeface="+mj-lt"/>
              </a:rPr>
              <a:t>машины</a:t>
            </a:r>
            <a:endParaRPr sz="3200" b="1" dirty="0">
              <a:latin typeface="+mj-lt"/>
            </a:endParaRPr>
          </a:p>
        </p:txBody>
      </p:sp>
      <p:graphicFrame>
        <p:nvGraphicFramePr>
          <p:cNvPr id="2" name="Таблица 2">
            <a:extLst>
              <a:ext uri="{FF2B5EF4-FFF2-40B4-BE49-F238E27FC236}">
                <a16:creationId xmlns:a16="http://schemas.microsoft.com/office/drawing/2014/main" id="{531B681B-14B1-4AF9-59F3-CAB8D85D1383}"/>
              </a:ext>
            </a:extLst>
          </p:cNvPr>
          <p:cNvGraphicFramePr>
            <a:graphicFrameLocks noGrp="1"/>
          </p:cNvGraphicFramePr>
          <p:nvPr>
            <p:extLst>
              <p:ext uri="{D42A27DB-BD31-4B8C-83A1-F6EECF244321}">
                <p14:modId xmlns:p14="http://schemas.microsoft.com/office/powerpoint/2010/main" val="3924413168"/>
              </p:ext>
            </p:extLst>
          </p:nvPr>
        </p:nvGraphicFramePr>
        <p:xfrm>
          <a:off x="224565" y="5490932"/>
          <a:ext cx="11296766" cy="7118123"/>
        </p:xfrm>
        <a:graphic>
          <a:graphicData uri="http://schemas.openxmlformats.org/drawingml/2006/table">
            <a:tbl>
              <a:tblPr firstRow="1" bandRow="1">
                <a:tableStyleId>{33BA23B1-9221-436E-865A-0063620EA4FD}</a:tableStyleId>
              </a:tblPr>
              <a:tblGrid>
                <a:gridCol w="3257936">
                  <a:extLst>
                    <a:ext uri="{9D8B030D-6E8A-4147-A177-3AD203B41FA5}">
                      <a16:colId xmlns:a16="http://schemas.microsoft.com/office/drawing/2014/main" val="111012344"/>
                    </a:ext>
                  </a:extLst>
                </a:gridCol>
                <a:gridCol w="3190672">
                  <a:extLst>
                    <a:ext uri="{9D8B030D-6E8A-4147-A177-3AD203B41FA5}">
                      <a16:colId xmlns:a16="http://schemas.microsoft.com/office/drawing/2014/main" val="1596633709"/>
                    </a:ext>
                  </a:extLst>
                </a:gridCol>
                <a:gridCol w="4848158">
                  <a:extLst>
                    <a:ext uri="{9D8B030D-6E8A-4147-A177-3AD203B41FA5}">
                      <a16:colId xmlns:a16="http://schemas.microsoft.com/office/drawing/2014/main" val="1621293480"/>
                    </a:ext>
                  </a:extLst>
                </a:gridCol>
              </a:tblGrid>
              <a:tr h="766643">
                <a:tc>
                  <a:txBody>
                    <a:bodyPr/>
                    <a:lstStyle/>
                    <a:p>
                      <a:r>
                        <a:rPr lang="ru-RU" sz="3200" b="1" i="0" spc="0" dirty="0">
                          <a:latin typeface="+mj-lt"/>
                          <a:cs typeface="Gill Sans" panose="020B0502020104020203" pitchFamily="34" charset="-79"/>
                        </a:rPr>
                        <a:t>Этап</a:t>
                      </a:r>
                      <a:endParaRPr lang="en-GB" sz="3200" b="1" i="0" spc="0" dirty="0">
                        <a:latin typeface="+mj-lt"/>
                        <a:cs typeface="Gill Sans" panose="020B0502020104020203" pitchFamily="34" charset="-79"/>
                      </a:endParaRPr>
                    </a:p>
                  </a:txBody>
                  <a:tcPr anchor="ctr"/>
                </a:tc>
                <a:tc>
                  <a:txBody>
                    <a:bodyPr/>
                    <a:lstStyle/>
                    <a:p>
                      <a:r>
                        <a:rPr lang="ru-RU" sz="3200" b="1" i="0" spc="0" dirty="0">
                          <a:latin typeface="+mj-lt"/>
                          <a:cs typeface="Gill Sans" panose="020B0502020104020203" pitchFamily="34" charset="-79"/>
                        </a:rPr>
                        <a:t>Технология</a:t>
                      </a:r>
                      <a:endParaRPr lang="en-GB" sz="3200" b="1" i="0" spc="0" dirty="0">
                        <a:latin typeface="+mj-lt"/>
                        <a:cs typeface="Gill Sans" panose="020B0502020104020203" pitchFamily="34" charset="-79"/>
                      </a:endParaRPr>
                    </a:p>
                  </a:txBody>
                  <a:tcPr anchor="ctr"/>
                </a:tc>
                <a:tc>
                  <a:txBody>
                    <a:bodyPr/>
                    <a:lstStyle/>
                    <a:p>
                      <a:r>
                        <a:rPr lang="ru-RU" sz="3200" b="1" i="0" spc="0" dirty="0">
                          <a:latin typeface="+mj-lt"/>
                          <a:cs typeface="Gill Sans" panose="020B0502020104020203" pitchFamily="34" charset="-79"/>
                        </a:rPr>
                        <a:t>Преимущество</a:t>
                      </a:r>
                      <a:endParaRPr lang="en-GB" sz="3200" b="1" i="0" spc="0" dirty="0">
                        <a:latin typeface="+mj-lt"/>
                        <a:cs typeface="Gill Sans" panose="020B0502020104020203" pitchFamily="34" charset="-79"/>
                      </a:endParaRPr>
                    </a:p>
                  </a:txBody>
                  <a:tcPr anchor="ctr"/>
                </a:tc>
                <a:extLst>
                  <a:ext uri="{0D108BD9-81ED-4DB2-BD59-A6C34878D82A}">
                    <a16:rowId xmlns:a16="http://schemas.microsoft.com/office/drawing/2014/main" val="872666142"/>
                  </a:ext>
                </a:extLst>
              </a:tr>
              <a:tr h="1200360">
                <a:tc>
                  <a:txBody>
                    <a:bodyPr/>
                    <a:lstStyle/>
                    <a:p>
                      <a:pPr algn="l"/>
                      <a:r>
                        <a:rPr lang="ru-RU" sz="3200" b="0" i="0" dirty="0">
                          <a:latin typeface="+mj-lt"/>
                          <a:cs typeface="Gill Sans" panose="020B0502020104020203" pitchFamily="34" charset="-79"/>
                        </a:rPr>
                        <a:t>Датчик</a:t>
                      </a:r>
                      <a:endParaRPr lang="en-GB" sz="3200" b="0" i="0" dirty="0">
                        <a:latin typeface="+mj-lt"/>
                        <a:cs typeface="Gill Sans" panose="020B0502020104020203" pitchFamily="34" charset="-79"/>
                      </a:endParaRPr>
                    </a:p>
                  </a:txBody>
                  <a:tcPr anchor="ctr"/>
                </a:tc>
                <a:tc>
                  <a:txBody>
                    <a:bodyPr/>
                    <a:lstStyle/>
                    <a:p>
                      <a:r>
                        <a:rPr lang="ru-RU" sz="3200" b="0" i="0" dirty="0">
                          <a:latin typeface="+mj-lt"/>
                          <a:cs typeface="Gill Sans" panose="020B0502020104020203" pitchFamily="34" charset="-79"/>
                        </a:rPr>
                        <a:t>Одиночная камера</a:t>
                      </a:r>
                      <a:endParaRPr lang="en-GB" sz="3200" b="0" i="0" dirty="0">
                        <a:latin typeface="+mj-lt"/>
                        <a:cs typeface="Gill Sans" panose="020B0502020104020203" pitchFamily="34" charset="-79"/>
                      </a:endParaRPr>
                    </a:p>
                  </a:txBody>
                  <a:tcPr anchor="ctr"/>
                </a:tc>
                <a:tc>
                  <a:txBody>
                    <a:bodyPr/>
                    <a:lstStyle/>
                    <a:p>
                      <a:r>
                        <a:rPr lang="ru-RU" sz="3200" b="0" i="0" dirty="0">
                          <a:latin typeface="+mj-lt"/>
                          <a:cs typeface="Gill Sans" panose="020B0502020104020203" pitchFamily="34" charset="-79"/>
                        </a:rPr>
                        <a:t>Доступность</a:t>
                      </a:r>
                      <a:endParaRPr lang="en-GB" sz="3200" b="0" i="0" dirty="0">
                        <a:latin typeface="+mj-lt"/>
                        <a:cs typeface="Gill Sans" panose="020B0502020104020203" pitchFamily="34" charset="-79"/>
                      </a:endParaRPr>
                    </a:p>
                  </a:txBody>
                  <a:tcPr marL="45720" marR="45720" anchor="ctr"/>
                </a:tc>
                <a:extLst>
                  <a:ext uri="{0D108BD9-81ED-4DB2-BD59-A6C34878D82A}">
                    <a16:rowId xmlns:a16="http://schemas.microsoft.com/office/drawing/2014/main" val="2639282164"/>
                  </a:ext>
                </a:extLst>
              </a:tr>
              <a:tr h="370840">
                <a:tc>
                  <a:txBody>
                    <a:bodyPr/>
                    <a:lstStyle/>
                    <a:p>
                      <a:pPr algn="l"/>
                      <a:r>
                        <a:rPr lang="ru-RU" sz="3200" b="0" i="0" dirty="0">
                          <a:latin typeface="+mj-lt"/>
                          <a:cs typeface="Gill Sans" panose="020B0502020104020203" pitchFamily="34" charset="-79"/>
                        </a:rPr>
                        <a:t>Идентификация</a:t>
                      </a:r>
                      <a:endParaRPr lang="en-GB" sz="3200" b="0" i="0" dirty="0">
                        <a:latin typeface="+mj-lt"/>
                        <a:cs typeface="Gill Sans" panose="020B0502020104020203" pitchFamily="34" charset="-79"/>
                      </a:endParaRPr>
                    </a:p>
                  </a:txBody>
                  <a:tcPr anchor="ctr"/>
                </a:tc>
                <a:tc>
                  <a:txBody>
                    <a:bodyPr/>
                    <a:lstStyle/>
                    <a:p>
                      <a:r>
                        <a:rPr lang="ru-RU" sz="3200" b="0" i="0" dirty="0">
                          <a:latin typeface="+mj-lt"/>
                          <a:cs typeface="Gill Sans" panose="020B0502020104020203" pitchFamily="34" charset="-79"/>
                        </a:rPr>
                        <a:t>На основе алгоритмов обучения</a:t>
                      </a:r>
                      <a:endParaRPr lang="en-GB" sz="3200" b="0" i="0" dirty="0">
                        <a:latin typeface="+mj-lt"/>
                        <a:cs typeface="Gill Sans" panose="020B0502020104020203" pitchFamily="34" charset="-79"/>
                      </a:endParaRPr>
                    </a:p>
                  </a:txBody>
                  <a:tcPr anchor="ctr"/>
                </a:tc>
                <a:tc>
                  <a:txBody>
                    <a:bodyPr/>
                    <a:lstStyle/>
                    <a:p>
                      <a:r>
                        <a:rPr lang="ru-RU" sz="3200" b="0" i="0" dirty="0">
                          <a:latin typeface="+mj-lt"/>
                          <a:cs typeface="Gill Sans" panose="020B0502020104020203" pitchFamily="34" charset="-79"/>
                        </a:rPr>
                        <a:t>Надёжная работа с одиночной камерой</a:t>
                      </a:r>
                      <a:endParaRPr lang="en-GB" sz="3200" b="0" i="0" dirty="0">
                        <a:latin typeface="+mj-lt"/>
                        <a:cs typeface="Gill Sans" panose="020B0502020104020203" pitchFamily="34" charset="-79"/>
                      </a:endParaRPr>
                    </a:p>
                  </a:txBody>
                  <a:tcPr marL="45720" marR="45720" anchor="ctr"/>
                </a:tc>
                <a:extLst>
                  <a:ext uri="{0D108BD9-81ED-4DB2-BD59-A6C34878D82A}">
                    <a16:rowId xmlns:a16="http://schemas.microsoft.com/office/drawing/2014/main" val="3578723829"/>
                  </a:ext>
                </a:extLst>
              </a:tr>
              <a:tr h="370840">
                <a:tc>
                  <a:txBody>
                    <a:bodyPr/>
                    <a:lstStyle/>
                    <a:p>
                      <a:pPr algn="l"/>
                      <a:r>
                        <a:rPr lang="ru-RU" sz="3200" b="0" i="0" dirty="0">
                          <a:latin typeface="+mj-lt"/>
                          <a:cs typeface="Gill Sans" panose="020B0502020104020203" pitchFamily="34" charset="-79"/>
                        </a:rPr>
                        <a:t>Отслеживание</a:t>
                      </a:r>
                      <a:endParaRPr lang="en-GB" sz="3200" b="0" i="0" dirty="0">
                        <a:latin typeface="+mj-lt"/>
                        <a:cs typeface="Gill Sans" panose="020B0502020104020203" pitchFamily="34" charset="-79"/>
                      </a:endParaRPr>
                    </a:p>
                  </a:txBody>
                  <a:tcPr anchor="ctr"/>
                </a:tc>
                <a:tc>
                  <a:txBody>
                    <a:bodyPr/>
                    <a:lstStyle/>
                    <a:p>
                      <a:r>
                        <a:rPr lang="ru-RU" sz="3200" b="0" i="0" dirty="0">
                          <a:latin typeface="+mj-lt"/>
                          <a:cs typeface="Gill Sans" panose="020B0502020104020203" pitchFamily="34" charset="-79"/>
                        </a:rPr>
                        <a:t>Путём обнаружения</a:t>
                      </a:r>
                      <a:endParaRPr lang="en-GB" sz="3200" b="0" i="0" dirty="0">
                        <a:latin typeface="+mj-lt"/>
                        <a:cs typeface="Gill Sans" panose="020B0502020104020203" pitchFamily="34" charset="-79"/>
                      </a:endParaRPr>
                    </a:p>
                  </a:txBody>
                  <a:tcPr anchor="ctr"/>
                </a:tc>
                <a:tc>
                  <a:txBody>
                    <a:bodyPr/>
                    <a:lstStyle/>
                    <a:p>
                      <a:r>
                        <a:rPr lang="ru-RU" sz="3200" b="0" i="0" dirty="0">
                          <a:latin typeface="+mj-lt"/>
                          <a:cs typeface="Gill Sans" panose="020B0502020104020203" pitchFamily="34" charset="-79"/>
                        </a:rPr>
                        <a:t>Повышает надёжность, снижает уровень шума</a:t>
                      </a:r>
                      <a:endParaRPr lang="en-GB" sz="3200" b="0" i="0" dirty="0">
                        <a:latin typeface="+mj-lt"/>
                        <a:cs typeface="Gill Sans" panose="020B0502020104020203" pitchFamily="34" charset="-79"/>
                      </a:endParaRPr>
                    </a:p>
                  </a:txBody>
                  <a:tcPr marL="45720" marR="45720" anchor="ctr"/>
                </a:tc>
                <a:extLst>
                  <a:ext uri="{0D108BD9-81ED-4DB2-BD59-A6C34878D82A}">
                    <a16:rowId xmlns:a16="http://schemas.microsoft.com/office/drawing/2014/main" val="3118070564"/>
                  </a:ext>
                </a:extLst>
              </a:tr>
              <a:tr h="370840">
                <a:tc>
                  <a:txBody>
                    <a:bodyPr/>
                    <a:lstStyle/>
                    <a:p>
                      <a:pPr algn="l"/>
                      <a:r>
                        <a:rPr lang="ru-RU" sz="3200" b="0" i="0" dirty="0">
                          <a:latin typeface="+mj-lt"/>
                          <a:cs typeface="Gill Sans" panose="020B0502020104020203" pitchFamily="34" charset="-79"/>
                        </a:rPr>
                        <a:t>Классификация</a:t>
                      </a:r>
                      <a:endParaRPr lang="en-GB" sz="3200" b="0" i="0" dirty="0">
                        <a:latin typeface="+mj-lt"/>
                        <a:cs typeface="Gill Sans" panose="020B0502020104020203" pitchFamily="34" charset="-79"/>
                      </a:endParaRPr>
                    </a:p>
                  </a:txBody>
                  <a:tcPr anchor="ctr"/>
                </a:tc>
                <a:tc>
                  <a:txBody>
                    <a:bodyPr/>
                    <a:lstStyle/>
                    <a:p>
                      <a:r>
                        <a:rPr lang="ru-RU" sz="3200" b="0" i="0" dirty="0">
                          <a:latin typeface="+mj-lt"/>
                          <a:cs typeface="Gill Sans" panose="020B0502020104020203" pitchFamily="34" charset="-79"/>
                        </a:rPr>
                        <a:t>С помощью искусственных нейронных сетей</a:t>
                      </a:r>
                      <a:endParaRPr lang="en-GB" sz="3200" b="0" i="0" dirty="0">
                        <a:latin typeface="+mj-lt"/>
                        <a:cs typeface="Gill Sans" panose="020B0502020104020203" pitchFamily="34" charset="-79"/>
                      </a:endParaRPr>
                    </a:p>
                  </a:txBody>
                  <a:tcPr anchor="ctr"/>
                </a:tc>
                <a:tc>
                  <a:txBody>
                    <a:bodyPr/>
                    <a:lstStyle/>
                    <a:p>
                      <a:r>
                        <a:rPr lang="ru-RU" sz="3200" b="0" i="0" dirty="0">
                          <a:latin typeface="+mj-lt"/>
                          <a:cs typeface="Gill Sans" panose="020B0502020104020203" pitchFamily="34" charset="-79"/>
                        </a:rPr>
                        <a:t>Способность обнаруживать сложные нелинейные зависимости между переменными</a:t>
                      </a:r>
                      <a:endParaRPr lang="en-GB" sz="3200" b="0" i="0" dirty="0">
                        <a:latin typeface="+mj-lt"/>
                        <a:cs typeface="Gill Sans" panose="020B0502020104020203" pitchFamily="34" charset="-79"/>
                      </a:endParaRPr>
                    </a:p>
                  </a:txBody>
                  <a:tcPr marL="45720" marR="45720" anchor="ctr"/>
                </a:tc>
                <a:extLst>
                  <a:ext uri="{0D108BD9-81ED-4DB2-BD59-A6C34878D82A}">
                    <a16:rowId xmlns:a16="http://schemas.microsoft.com/office/drawing/2014/main" val="2645010914"/>
                  </a:ext>
                </a:extLst>
              </a:tr>
            </a:tbl>
          </a:graphicData>
        </a:graphic>
      </p:graphicFrame>
      <p:sp>
        <p:nvSpPr>
          <p:cNvPr id="8" name="Модель процесса распознавания жестов при взаимодействии человека и машины">
            <a:extLst>
              <a:ext uri="{FF2B5EF4-FFF2-40B4-BE49-F238E27FC236}">
                <a16:creationId xmlns:a16="http://schemas.microsoft.com/office/drawing/2014/main" id="{B557749C-AAC6-A465-8D8B-6625DDD6BEEC}"/>
              </a:ext>
            </a:extLst>
          </p:cNvPr>
          <p:cNvSpPr txBox="1"/>
          <p:nvPr/>
        </p:nvSpPr>
        <p:spPr>
          <a:xfrm>
            <a:off x="224564" y="4338536"/>
            <a:ext cx="11296767" cy="716577"/>
          </a:xfrm>
          <a:prstGeom prst="rect">
            <a:avLst/>
          </a:prstGeom>
          <a:pattFill prst="pct30">
            <a:fgClr>
              <a:srgbClr val="CFE8F5"/>
            </a:fgClr>
            <a:bgClr>
              <a:srgbClr val="EEECED"/>
            </a:bgClr>
          </a:pattFill>
          <a:ln w="9525" cap="flat" cmpd="sng" algn="ctr">
            <a:solidFill>
              <a:schemeClr val="dk1"/>
            </a:solidFill>
            <a:prstDash val="solid"/>
            <a:round/>
            <a:headEnd type="none" w="med" len="med"/>
            <a:tailEnd type="none" w="med" len="med"/>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0">
            <a:scrgbClr r="0" g="0" b="0"/>
          </a:lnRef>
          <a:fillRef idx="0">
            <a:scrgbClr r="0" g="0" b="0"/>
          </a:fillRef>
          <a:effectRef idx="0">
            <a:scrgbClr r="0" g="0" b="0"/>
          </a:effectRef>
          <a:fontRef idx="minor">
            <a:schemeClr val="dk1"/>
          </a:fontRef>
        </p:style>
        <p:txBody>
          <a:bodyPr lIns="50800" tIns="50800" rIns="50800" bIns="50800" anchor="ctr">
            <a:normAutofit/>
          </a:bodyPr>
          <a:lstStyle>
            <a:lvl1pPr>
              <a:spcBef>
                <a:spcPts val="5900"/>
              </a:spcBef>
              <a:defRPr sz="5800">
                <a:latin typeface="+mn-lt"/>
                <a:ea typeface="+mn-ea"/>
                <a:cs typeface="+mn-cs"/>
                <a:sym typeface="Helvetica Neue"/>
              </a:defRPr>
            </a:lvl1pPr>
          </a:lstStyle>
          <a:p>
            <a:r>
              <a:rPr lang="ru-RU" sz="3200" b="1" dirty="0">
                <a:latin typeface="+mj-lt"/>
              </a:rPr>
              <a:t>Выбор технологий реализации каждого этапа</a:t>
            </a:r>
            <a:endParaRPr sz="3200" b="1" dirty="0">
              <a:latin typeface="+mj-lt"/>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Нейросетевые технологии в детектировании кисти"/>
          <p:cNvSpPr txBox="1">
            <a:spLocks noGrp="1"/>
          </p:cNvSpPr>
          <p:nvPr>
            <p:ph type="title"/>
          </p:nvPr>
        </p:nvSpPr>
        <p:spPr>
          <a:xfrm>
            <a:off x="-1" y="0"/>
            <a:ext cx="24381607" cy="1260000"/>
          </a:xfrm>
          <a:prstGeom prst="rect">
            <a:avLst/>
          </a:prstGeom>
        </p:spPr>
        <p:txBody>
          <a:bodyPr>
            <a:normAutofit/>
          </a:bodyPr>
          <a:lstStyle>
            <a:lvl1pPr defTabSz="553084">
              <a:defRPr sz="7504"/>
            </a:lvl1pPr>
          </a:lstStyle>
          <a:p>
            <a:r>
              <a:rPr sz="6600" b="1" dirty="0" err="1"/>
              <a:t>Нейросетевые</a:t>
            </a:r>
            <a:r>
              <a:rPr sz="6600" b="1" dirty="0"/>
              <a:t> </a:t>
            </a:r>
            <a:r>
              <a:rPr sz="6600" b="1" dirty="0" err="1"/>
              <a:t>технологии</a:t>
            </a:r>
            <a:r>
              <a:rPr sz="6600" b="1" dirty="0"/>
              <a:t> </a:t>
            </a:r>
            <a:r>
              <a:rPr sz="6600" b="1" dirty="0" err="1"/>
              <a:t>в</a:t>
            </a:r>
            <a:r>
              <a:rPr sz="6600" b="1" dirty="0"/>
              <a:t> </a:t>
            </a:r>
            <a:r>
              <a:rPr lang="ru-RU" sz="6600" b="1" dirty="0"/>
              <a:t>распознавании</a:t>
            </a:r>
            <a:r>
              <a:rPr sz="6600" b="1" dirty="0"/>
              <a:t> </a:t>
            </a:r>
            <a:r>
              <a:rPr lang="ru-RU" sz="6600" b="1" dirty="0"/>
              <a:t>жестов</a:t>
            </a:r>
            <a:endParaRPr sz="6600" b="1" dirty="0"/>
          </a:p>
        </p:txBody>
      </p:sp>
      <p:pic>
        <p:nvPicPr>
          <p:cNvPr id="3" name="Рисунок 2">
            <a:extLst>
              <a:ext uri="{FF2B5EF4-FFF2-40B4-BE49-F238E27FC236}">
                <a16:creationId xmlns:a16="http://schemas.microsoft.com/office/drawing/2014/main" id="{CFC305C4-2008-DFC1-DA6B-0BB24206C052}"/>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001" b="3465"/>
          <a:stretch/>
        </p:blipFill>
        <p:spPr>
          <a:xfrm>
            <a:off x="1139119" y="1409627"/>
            <a:ext cx="14930975" cy="4450703"/>
          </a:xfrm>
          <a:prstGeom prst="rect">
            <a:avLst/>
          </a:prstGeom>
        </p:spPr>
      </p:pic>
      <p:sp>
        <p:nvSpPr>
          <p:cNvPr id="6" name="Модель процесса распознавания жестов при взаимодействии человека и машины">
            <a:extLst>
              <a:ext uri="{FF2B5EF4-FFF2-40B4-BE49-F238E27FC236}">
                <a16:creationId xmlns:a16="http://schemas.microsoft.com/office/drawing/2014/main" id="{CF83B852-F7C7-8EAE-A9A1-E2521986D897}"/>
              </a:ext>
            </a:extLst>
          </p:cNvPr>
          <p:cNvSpPr txBox="1"/>
          <p:nvPr/>
        </p:nvSpPr>
        <p:spPr>
          <a:xfrm>
            <a:off x="17582633" y="1842457"/>
            <a:ext cx="5662248" cy="38641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spcBef>
                <a:spcPts val="5900"/>
              </a:spcBef>
              <a:defRPr sz="5800">
                <a:latin typeface="+mn-lt"/>
                <a:ea typeface="+mn-ea"/>
                <a:cs typeface="+mn-cs"/>
                <a:sym typeface="Helvetica Neue"/>
              </a:defRPr>
            </a:lvl1pPr>
          </a:lstStyle>
          <a:p>
            <a:r>
              <a:rPr lang="ru-RU" dirty="0" err="1"/>
              <a:t>Свёрточная</a:t>
            </a:r>
            <a:r>
              <a:rPr lang="ru-RU" dirty="0"/>
              <a:t> нейронная сеть </a:t>
            </a:r>
            <a:r>
              <a:rPr lang="en-US" dirty="0"/>
              <a:t>(CNN)</a:t>
            </a:r>
            <a:endParaRPr dirty="0"/>
          </a:p>
        </p:txBody>
      </p:sp>
      <p:pic>
        <p:nvPicPr>
          <p:cNvPr id="5" name="Рисунок 4">
            <a:extLst>
              <a:ext uri="{FF2B5EF4-FFF2-40B4-BE49-F238E27FC236}">
                <a16:creationId xmlns:a16="http://schemas.microsoft.com/office/drawing/2014/main" id="{4F8443B6-6DEF-0BC4-5788-0FC6871D3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9119" y="6866864"/>
            <a:ext cx="14512355" cy="5439509"/>
          </a:xfrm>
          <a:prstGeom prst="rect">
            <a:avLst/>
          </a:prstGeom>
        </p:spPr>
      </p:pic>
      <p:sp>
        <p:nvSpPr>
          <p:cNvPr id="9" name="Модель процесса распознавания жестов при взаимодействии человека и машины">
            <a:extLst>
              <a:ext uri="{FF2B5EF4-FFF2-40B4-BE49-F238E27FC236}">
                <a16:creationId xmlns:a16="http://schemas.microsoft.com/office/drawing/2014/main" id="{D4518C0F-1793-22FA-F6F4-3948E5B2F9DA}"/>
              </a:ext>
            </a:extLst>
          </p:cNvPr>
          <p:cNvSpPr txBox="1"/>
          <p:nvPr/>
        </p:nvSpPr>
        <p:spPr>
          <a:xfrm>
            <a:off x="17582633" y="7654554"/>
            <a:ext cx="5662248" cy="38641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spcBef>
                <a:spcPts val="5900"/>
              </a:spcBef>
              <a:defRPr sz="5800">
                <a:latin typeface="+mn-lt"/>
                <a:ea typeface="+mn-ea"/>
                <a:cs typeface="+mn-cs"/>
                <a:sym typeface="Helvetica Neue"/>
              </a:defRPr>
            </a:lvl1pPr>
          </a:lstStyle>
          <a:p>
            <a:r>
              <a:rPr lang="ru-RU" dirty="0"/>
              <a:t>Рекуррентная нейронная сеть (</a:t>
            </a:r>
            <a:r>
              <a:rPr lang="en-US" dirty="0"/>
              <a:t>RNN) </a:t>
            </a:r>
            <a:r>
              <a:rPr lang="ru-RU" dirty="0"/>
              <a:t>и </a:t>
            </a:r>
            <a:r>
              <a:rPr lang="en-US" dirty="0"/>
              <a:t>LSTM</a:t>
            </a:r>
            <a:endParaRPr dirty="0"/>
          </a:p>
        </p:txBody>
      </p:sp>
      <p:sp>
        <p:nvSpPr>
          <p:cNvPr id="8" name="Номер слайда">
            <a:extLst>
              <a:ext uri="{FF2B5EF4-FFF2-40B4-BE49-F238E27FC236}">
                <a16:creationId xmlns:a16="http://schemas.microsoft.com/office/drawing/2014/main" id="{0BC6A737-6FD8-A0F1-828C-9C24980C419A}"/>
              </a:ext>
            </a:extLst>
          </p:cNvPr>
          <p:cNvSpPr txBox="1">
            <a:spLocks/>
          </p:cNvSpPr>
          <p:nvPr/>
        </p:nvSpPr>
        <p:spPr>
          <a:xfrm>
            <a:off x="23306567" y="0"/>
            <a:ext cx="1080000" cy="108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48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868686"/>
                </a:solidFill>
                <a:effectLst/>
                <a:uFillTx/>
                <a:latin typeface="Gill Sans"/>
                <a:ea typeface="Gill Sans"/>
                <a:cs typeface="Gill Sans"/>
                <a:sym typeface="Gill Sans"/>
              </a:defRPr>
            </a:lvl1pPr>
            <a:lvl2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2pPr>
            <a:lvl3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3pPr>
            <a:lvl4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4pPr>
            <a:lvl5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5pPr>
            <a:lvl6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6pPr>
            <a:lvl7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7pPr>
            <a:lvl8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8pPr>
            <a:lvl9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9pPr>
          </a:lstStyle>
          <a:p>
            <a:fld id="{86CB4B4D-7CA3-9044-876B-883B54F8677D}" type="slidenum">
              <a:rPr lang="ru-RU" sz="6000" smtClean="0"/>
              <a:pPr/>
              <a:t>5</a:t>
            </a:fld>
            <a:endParaRPr lang="ru-RU" sz="6000" dirty="0"/>
          </a:p>
        </p:txBody>
      </p:sp>
      <p:sp>
        <p:nvSpPr>
          <p:cNvPr id="11" name="Модель процесса распознавания жестов при взаимодействии человека и машины">
            <a:extLst>
              <a:ext uri="{FF2B5EF4-FFF2-40B4-BE49-F238E27FC236}">
                <a16:creationId xmlns:a16="http://schemas.microsoft.com/office/drawing/2014/main" id="{70E94EA9-EB29-E14C-14F8-34CB61E2F753}"/>
              </a:ext>
            </a:extLst>
          </p:cNvPr>
          <p:cNvSpPr txBox="1"/>
          <p:nvPr/>
        </p:nvSpPr>
        <p:spPr>
          <a:xfrm>
            <a:off x="6056372" y="5719183"/>
            <a:ext cx="4677848" cy="792495"/>
          </a:xfrm>
          <a:prstGeom prst="rect">
            <a:avLst/>
          </a:prstGeom>
          <a:pattFill prst="pct30">
            <a:fgClr>
              <a:srgbClr val="CFE8F5"/>
            </a:fgClr>
            <a:bgClr>
              <a:srgbClr val="EEECED"/>
            </a:bgClr>
          </a:pattFill>
          <a:ln w="9525" cap="flat" cmpd="sng" algn="ctr">
            <a:solidFill>
              <a:schemeClr val="dk1"/>
            </a:solidFill>
            <a:prstDash val="solid"/>
            <a:round/>
            <a:headEnd type="none" w="med" len="med"/>
            <a:tailEnd type="none" w="med" len="med"/>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0">
            <a:scrgbClr r="0" g="0" b="0"/>
          </a:lnRef>
          <a:fillRef idx="0">
            <a:scrgbClr r="0" g="0" b="0"/>
          </a:fillRef>
          <a:effectRef idx="0">
            <a:scrgbClr r="0" g="0" b="0"/>
          </a:effectRef>
          <a:fontRef idx="minor">
            <a:schemeClr val="dk1"/>
          </a:fontRef>
        </p:style>
        <p:txBody>
          <a:bodyPr lIns="50800" tIns="50800" rIns="50800" bIns="50800" anchor="ctr">
            <a:normAutofit/>
          </a:bodyPr>
          <a:lstStyle>
            <a:lvl1pPr>
              <a:spcBef>
                <a:spcPts val="5900"/>
              </a:spcBef>
              <a:defRPr sz="5800">
                <a:latin typeface="+mn-lt"/>
                <a:ea typeface="+mn-ea"/>
                <a:cs typeface="+mn-cs"/>
                <a:sym typeface="Helvetica Neue"/>
              </a:defRPr>
            </a:lvl1pPr>
          </a:lstStyle>
          <a:p>
            <a:r>
              <a:rPr lang="ru-RU" sz="3200" b="1" dirty="0">
                <a:latin typeface="+mj-lt"/>
              </a:rPr>
              <a:t>Пример </a:t>
            </a:r>
            <a:r>
              <a:rPr lang="en-US" sz="3200" b="1" dirty="0">
                <a:latin typeface="+mj-lt"/>
              </a:rPr>
              <a:t>CNN.</a:t>
            </a:r>
            <a:endParaRPr sz="3200" b="1" dirty="0">
              <a:latin typeface="+mj-lt"/>
            </a:endParaRPr>
          </a:p>
        </p:txBody>
      </p:sp>
      <p:sp>
        <p:nvSpPr>
          <p:cNvPr id="12" name="Модель процесса распознавания жестов при взаимодействии человека и машины">
            <a:extLst>
              <a:ext uri="{FF2B5EF4-FFF2-40B4-BE49-F238E27FC236}">
                <a16:creationId xmlns:a16="http://schemas.microsoft.com/office/drawing/2014/main" id="{1EC98D2B-BE65-5E04-B72B-1518147F0FD1}"/>
              </a:ext>
            </a:extLst>
          </p:cNvPr>
          <p:cNvSpPr txBox="1"/>
          <p:nvPr/>
        </p:nvSpPr>
        <p:spPr>
          <a:xfrm>
            <a:off x="6056372" y="12542934"/>
            <a:ext cx="4677848" cy="792495"/>
          </a:xfrm>
          <a:prstGeom prst="rect">
            <a:avLst/>
          </a:prstGeom>
          <a:pattFill prst="pct30">
            <a:fgClr>
              <a:srgbClr val="CFE8F5"/>
            </a:fgClr>
            <a:bgClr>
              <a:srgbClr val="EEECED"/>
            </a:bgClr>
          </a:pattFill>
          <a:ln w="9525" cap="flat" cmpd="sng" algn="ctr">
            <a:solidFill>
              <a:schemeClr val="dk1"/>
            </a:solidFill>
            <a:prstDash val="solid"/>
            <a:round/>
            <a:headEnd type="none" w="med" len="med"/>
            <a:tailEnd type="none" w="med" len="med"/>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0">
            <a:scrgbClr r="0" g="0" b="0"/>
          </a:lnRef>
          <a:fillRef idx="0">
            <a:scrgbClr r="0" g="0" b="0"/>
          </a:fillRef>
          <a:effectRef idx="0">
            <a:scrgbClr r="0" g="0" b="0"/>
          </a:effectRef>
          <a:fontRef idx="minor">
            <a:schemeClr val="dk1"/>
          </a:fontRef>
        </p:style>
        <p:txBody>
          <a:bodyPr lIns="50800" tIns="50800" rIns="50800" bIns="50800" anchor="ctr">
            <a:normAutofit/>
          </a:bodyPr>
          <a:lstStyle>
            <a:lvl1pPr>
              <a:spcBef>
                <a:spcPts val="5900"/>
              </a:spcBef>
              <a:defRPr sz="5800">
                <a:latin typeface="+mn-lt"/>
                <a:ea typeface="+mn-ea"/>
                <a:cs typeface="+mn-cs"/>
                <a:sym typeface="Helvetica Neue"/>
              </a:defRPr>
            </a:lvl1pPr>
          </a:lstStyle>
          <a:p>
            <a:r>
              <a:rPr lang="ru-RU" sz="3200" b="1" dirty="0">
                <a:latin typeface="+mj-lt"/>
              </a:rPr>
              <a:t>Пример </a:t>
            </a:r>
            <a:r>
              <a:rPr lang="en-US" sz="3200" b="1" dirty="0">
                <a:latin typeface="+mj-lt"/>
              </a:rPr>
              <a:t>LSTM.</a:t>
            </a:r>
            <a:endParaRPr sz="3200" b="1" dirty="0">
              <a:latin typeface="+mj-lt"/>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Нейросетевые технологии в детектировании кисти"/>
          <p:cNvSpPr txBox="1">
            <a:spLocks noGrp="1"/>
          </p:cNvSpPr>
          <p:nvPr>
            <p:ph type="title"/>
          </p:nvPr>
        </p:nvSpPr>
        <p:spPr>
          <a:xfrm>
            <a:off x="647" y="-572"/>
            <a:ext cx="24384000" cy="1888343"/>
          </a:xfrm>
          <a:prstGeom prst="rect">
            <a:avLst/>
          </a:prstGeom>
        </p:spPr>
        <p:txBody>
          <a:bodyPr>
            <a:noAutofit/>
          </a:bodyPr>
          <a:lstStyle>
            <a:lvl1pPr defTabSz="553084">
              <a:defRPr sz="7504"/>
            </a:lvl1pPr>
          </a:lstStyle>
          <a:p>
            <a:r>
              <a:rPr lang="ru-RU" sz="6000" b="1" dirty="0"/>
              <a:t>Детектирование кисти. </a:t>
            </a:r>
            <a:br>
              <a:rPr lang="ru-RU" sz="6000" b="1" dirty="0"/>
            </a:br>
            <a:r>
              <a:rPr lang="ru-RU" sz="6000" b="1" dirty="0"/>
              <a:t>Идентификация на основе ключевых точек.</a:t>
            </a:r>
            <a:endParaRPr sz="6000" b="1" dirty="0"/>
          </a:p>
        </p:txBody>
      </p:sp>
      <p:sp>
        <p:nvSpPr>
          <p:cNvPr id="375" name="Модель процесса распознавания жестов при взаимодействии человека и машины">
            <a:extLst>
              <a:ext uri="{FF2B5EF4-FFF2-40B4-BE49-F238E27FC236}">
                <a16:creationId xmlns:a16="http://schemas.microsoft.com/office/drawing/2014/main" id="{1A0B05A1-3FD5-7704-637C-C5BF0CCA2DBB}"/>
              </a:ext>
            </a:extLst>
          </p:cNvPr>
          <p:cNvSpPr txBox="1"/>
          <p:nvPr/>
        </p:nvSpPr>
        <p:spPr>
          <a:xfrm>
            <a:off x="16546287" y="8811132"/>
            <a:ext cx="7655784" cy="1160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spcBef>
                <a:spcPts val="5900"/>
              </a:spcBef>
              <a:defRPr sz="5800">
                <a:latin typeface="+mn-lt"/>
                <a:ea typeface="+mn-ea"/>
                <a:cs typeface="+mn-cs"/>
                <a:sym typeface="Helvetica Neue"/>
              </a:defRPr>
            </a:lvl1pPr>
          </a:lstStyle>
          <a:p>
            <a:pPr algn="l">
              <a:lnSpc>
                <a:spcPct val="120000"/>
              </a:lnSpc>
            </a:pPr>
            <a:endParaRPr dirty="0"/>
          </a:p>
        </p:txBody>
      </p:sp>
      <p:grpSp>
        <p:nvGrpSpPr>
          <p:cNvPr id="6" name="Группа 5">
            <a:extLst>
              <a:ext uri="{FF2B5EF4-FFF2-40B4-BE49-F238E27FC236}">
                <a16:creationId xmlns:a16="http://schemas.microsoft.com/office/drawing/2014/main" id="{92387857-A448-C387-2143-25E08CE20945}"/>
              </a:ext>
            </a:extLst>
          </p:cNvPr>
          <p:cNvGrpSpPr/>
          <p:nvPr/>
        </p:nvGrpSpPr>
        <p:grpSpPr>
          <a:xfrm>
            <a:off x="18436956" y="2618115"/>
            <a:ext cx="5421410" cy="7197354"/>
            <a:chOff x="13295392" y="6684304"/>
            <a:chExt cx="5421410" cy="7197353"/>
          </a:xfrm>
        </p:grpSpPr>
        <p:pic>
          <p:nvPicPr>
            <p:cNvPr id="373" name="Рисунок 372">
              <a:extLst>
                <a:ext uri="{FF2B5EF4-FFF2-40B4-BE49-F238E27FC236}">
                  <a16:creationId xmlns:a16="http://schemas.microsoft.com/office/drawing/2014/main" id="{D8E5382A-EF33-9B52-D20C-E5FF4EA205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07191" y="8876028"/>
              <a:ext cx="5409611" cy="50056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pic>
        <p:sp>
          <p:nvSpPr>
            <p:cNvPr id="378" name="Модель процесса распознавания жестов при взаимодействии человека и машины">
              <a:extLst>
                <a:ext uri="{FF2B5EF4-FFF2-40B4-BE49-F238E27FC236}">
                  <a16:creationId xmlns:a16="http://schemas.microsoft.com/office/drawing/2014/main" id="{7DA5E570-6B33-92F8-9097-24E73D51AEF5}"/>
                </a:ext>
              </a:extLst>
            </p:cNvPr>
            <p:cNvSpPr txBox="1"/>
            <p:nvPr/>
          </p:nvSpPr>
          <p:spPr>
            <a:xfrm>
              <a:off x="13295392" y="6684304"/>
              <a:ext cx="5409611" cy="1862097"/>
            </a:xfrm>
            <a:prstGeom prst="rect">
              <a:avLst/>
            </a:prstGeom>
            <a:pattFill prst="pct30">
              <a:fgClr>
                <a:srgbClr val="CFE8F5"/>
              </a:fgClr>
              <a:bgClr>
                <a:schemeClr val="bg1"/>
              </a:bgClr>
            </a:pattFill>
            <a:ln w="9525" cap="flat" cmpd="sng" algn="ctr">
              <a:solidFill>
                <a:schemeClr val="dk1"/>
              </a:solidFill>
              <a:prstDash val="solid"/>
              <a:round/>
              <a:headEnd type="none" w="med" len="med"/>
              <a:tailEnd type="none" w="med" len="med"/>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0">
              <a:scrgbClr r="0" g="0" b="0"/>
            </a:lnRef>
            <a:fillRef idx="0">
              <a:scrgbClr r="0" g="0" b="0"/>
            </a:fillRef>
            <a:effectRef idx="0">
              <a:scrgbClr r="0" g="0" b="0"/>
            </a:effectRef>
            <a:fontRef idx="minor">
              <a:schemeClr val="dk1"/>
            </a:fontRef>
          </p:style>
          <p:txBody>
            <a:bodyPr lIns="50800" tIns="50800" rIns="50800" bIns="50800" anchor="ctr">
              <a:normAutofit/>
            </a:bodyPr>
            <a:lstStyle>
              <a:lvl1pPr>
                <a:spcBef>
                  <a:spcPts val="5900"/>
                </a:spcBef>
                <a:defRPr sz="5800">
                  <a:latin typeface="+mn-lt"/>
                  <a:ea typeface="+mn-ea"/>
                  <a:cs typeface="+mn-cs"/>
                  <a:sym typeface="Helvetica Neue"/>
                </a:defRPr>
              </a:lvl1pPr>
            </a:lstStyle>
            <a:p>
              <a:pPr>
                <a:lnSpc>
                  <a:spcPct val="120000"/>
                </a:lnSpc>
              </a:pPr>
              <a:r>
                <a:rPr lang="ru-RU" sz="3200" dirty="0"/>
                <a:t>Ключевые точки на руке, определяемые с помощью </a:t>
              </a:r>
              <a:r>
                <a:rPr lang="en-US" sz="3200" dirty="0" err="1"/>
                <a:t>MediaPipe</a:t>
              </a:r>
              <a:r>
                <a:rPr lang="en-US" sz="3200" dirty="0"/>
                <a:t> Hands</a:t>
              </a:r>
              <a:endParaRPr sz="3200" dirty="0"/>
            </a:p>
          </p:txBody>
        </p:sp>
      </p:grpSp>
      <p:grpSp>
        <p:nvGrpSpPr>
          <p:cNvPr id="5" name="Группа 4">
            <a:extLst>
              <a:ext uri="{FF2B5EF4-FFF2-40B4-BE49-F238E27FC236}">
                <a16:creationId xmlns:a16="http://schemas.microsoft.com/office/drawing/2014/main" id="{E1293FD9-6E6C-39B6-109D-768065D9DBDC}"/>
              </a:ext>
            </a:extLst>
          </p:cNvPr>
          <p:cNvGrpSpPr/>
          <p:nvPr/>
        </p:nvGrpSpPr>
        <p:grpSpPr>
          <a:xfrm>
            <a:off x="13351169" y="2591000"/>
            <a:ext cx="4736307" cy="7224469"/>
            <a:chOff x="19142713" y="2788050"/>
            <a:chExt cx="4736307" cy="7224468"/>
          </a:xfrm>
        </p:grpSpPr>
        <p:pic>
          <p:nvPicPr>
            <p:cNvPr id="374" name="Рисунок 373">
              <a:extLst>
                <a:ext uri="{FF2B5EF4-FFF2-40B4-BE49-F238E27FC236}">
                  <a16:creationId xmlns:a16="http://schemas.microsoft.com/office/drawing/2014/main" id="{B5F1032E-D9DD-1C4C-3732-85FE1F5C2DB3}"/>
                </a:ext>
              </a:extLst>
            </p:cNvPr>
            <p:cNvPicPr>
              <a:picLocks noChangeAspect="1"/>
            </p:cNvPicPr>
            <p:nvPr/>
          </p:nvPicPr>
          <p:blipFill rotWithShape="1">
            <a:blip r:embed="rId4">
              <a:extLst>
                <a:ext uri="{28A0092B-C50C-407E-A947-70E740481C1C}">
                  <a14:useLocalDpi xmlns:a14="http://schemas.microsoft.com/office/drawing/2010/main" val="0"/>
                </a:ext>
              </a:extLst>
            </a:blip>
            <a:srcRect r="50065"/>
            <a:stretch/>
          </p:blipFill>
          <p:spPr bwMode="auto">
            <a:xfrm>
              <a:off x="19142713" y="2788050"/>
              <a:ext cx="4736307" cy="5005629"/>
            </a:xfrm>
            <a:prstGeom prst="rect">
              <a:avLst/>
            </a:prstGeom>
            <a:noFill/>
            <a:ln w="9525" cap="flat" cmpd="sng" algn="ctr">
              <a:solidFill>
                <a:schemeClr val="dk1"/>
              </a:solidFill>
              <a:prstDash val="solid"/>
              <a:round/>
              <a:headEnd type="none" w="med" len="med"/>
              <a:tailEnd type="none" w="med" len="med"/>
            </a:ln>
            <a:extLst>
              <a:ext uri="{53640926-AAD7-44D8-BBD7-CCE9431645EC}">
                <a14:shadowObscured xmlns:a14="http://schemas.microsoft.com/office/drawing/2010/main"/>
              </a:ext>
            </a:extLst>
          </p:spPr>
          <p:style>
            <a:lnRef idx="0">
              <a:scrgbClr r="0" g="0" b="0"/>
            </a:lnRef>
            <a:fillRef idx="0">
              <a:scrgbClr r="0" g="0" b="0"/>
            </a:fillRef>
            <a:effectRef idx="0">
              <a:scrgbClr r="0" g="0" b="0"/>
            </a:effectRef>
            <a:fontRef idx="minor">
              <a:schemeClr val="dk1"/>
            </a:fontRef>
          </p:style>
        </p:pic>
        <p:sp>
          <p:nvSpPr>
            <p:cNvPr id="379" name="Модель процесса распознавания жестов при взаимодействии человека и машины">
              <a:extLst>
                <a:ext uri="{FF2B5EF4-FFF2-40B4-BE49-F238E27FC236}">
                  <a16:creationId xmlns:a16="http://schemas.microsoft.com/office/drawing/2014/main" id="{7383B9CC-3D6D-71FC-4B6C-79AA09B2AE32}"/>
                </a:ext>
              </a:extLst>
            </p:cNvPr>
            <p:cNvSpPr txBox="1"/>
            <p:nvPr/>
          </p:nvSpPr>
          <p:spPr>
            <a:xfrm>
              <a:off x="19142713" y="8143334"/>
              <a:ext cx="4736307" cy="1869184"/>
            </a:xfrm>
            <a:prstGeom prst="rect">
              <a:avLst/>
            </a:prstGeom>
            <a:pattFill prst="pct30">
              <a:fgClr>
                <a:srgbClr val="CFE8F5"/>
              </a:fgClr>
              <a:bgClr>
                <a:schemeClr val="bg1"/>
              </a:bgClr>
            </a:pattFill>
            <a:ln w="9525" cap="flat" cmpd="sng" algn="ctr">
              <a:solidFill>
                <a:schemeClr val="dk1"/>
              </a:solidFill>
              <a:prstDash val="solid"/>
              <a:round/>
              <a:headEnd type="none" w="med" len="med"/>
              <a:tailEnd type="none" w="med" len="med"/>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0">
              <a:scrgbClr r="0" g="0" b="0"/>
            </a:lnRef>
            <a:fillRef idx="0">
              <a:scrgbClr r="0" g="0" b="0"/>
            </a:fillRef>
            <a:effectRef idx="0">
              <a:scrgbClr r="0" g="0" b="0"/>
            </a:effectRef>
            <a:fontRef idx="minor">
              <a:schemeClr val="dk1"/>
            </a:fontRef>
          </p:style>
          <p:txBody>
            <a:bodyPr lIns="50800" tIns="50800" rIns="50800" bIns="50800" anchor="ctr">
              <a:noAutofit/>
            </a:bodyPr>
            <a:lstStyle>
              <a:lvl1pPr>
                <a:spcBef>
                  <a:spcPts val="5900"/>
                </a:spcBef>
                <a:defRPr sz="5800">
                  <a:latin typeface="+mn-lt"/>
                  <a:ea typeface="+mn-ea"/>
                  <a:cs typeface="+mn-cs"/>
                  <a:sym typeface="Helvetica Neue"/>
                </a:defRPr>
              </a:lvl1pPr>
            </a:lstStyle>
            <a:p>
              <a:pPr>
                <a:lnSpc>
                  <a:spcPct val="120000"/>
                </a:lnSpc>
              </a:pPr>
              <a:r>
                <a:rPr lang="ru-RU" sz="3200" dirty="0"/>
                <a:t>Данные для обучения нейросети определения ключевых точек</a:t>
              </a:r>
              <a:endParaRPr sz="3200" dirty="0"/>
            </a:p>
          </p:txBody>
        </p:sp>
      </p:grpSp>
      <p:grpSp>
        <p:nvGrpSpPr>
          <p:cNvPr id="27" name="Группа 26">
            <a:extLst>
              <a:ext uri="{FF2B5EF4-FFF2-40B4-BE49-F238E27FC236}">
                <a16:creationId xmlns:a16="http://schemas.microsoft.com/office/drawing/2014/main" id="{A625305A-1F1A-FC9E-21FE-35A73931C446}"/>
              </a:ext>
            </a:extLst>
          </p:cNvPr>
          <p:cNvGrpSpPr/>
          <p:nvPr/>
        </p:nvGrpSpPr>
        <p:grpSpPr>
          <a:xfrm>
            <a:off x="1644356" y="7094860"/>
            <a:ext cx="10547645" cy="5845416"/>
            <a:chOff x="846491" y="2718945"/>
            <a:chExt cx="10547645" cy="5845417"/>
          </a:xfrm>
        </p:grpSpPr>
        <p:sp>
          <p:nvSpPr>
            <p:cNvPr id="383" name="Модель процесса распознавания жестов при взаимодействии человека и машины">
              <a:extLst>
                <a:ext uri="{FF2B5EF4-FFF2-40B4-BE49-F238E27FC236}">
                  <a16:creationId xmlns:a16="http://schemas.microsoft.com/office/drawing/2014/main" id="{E91BE506-E60D-5178-5ED9-682044AA9E81}"/>
                </a:ext>
              </a:extLst>
            </p:cNvPr>
            <p:cNvSpPr txBox="1"/>
            <p:nvPr/>
          </p:nvSpPr>
          <p:spPr>
            <a:xfrm>
              <a:off x="846492" y="6312833"/>
              <a:ext cx="5103065" cy="2251529"/>
            </a:xfrm>
            <a:prstGeom prst="roundRect">
              <a:avLst/>
            </a:prstGeom>
            <a:noFill/>
            <a:ln w="63500" cap="flat" cmpd="sng" algn="ctr">
              <a:solidFill>
                <a:schemeClr val="dk1"/>
              </a:solidFill>
              <a:prstDash val="solid"/>
              <a:round/>
              <a:headEnd type="none" w="med" len="med"/>
              <a:tailEnd type="none" w="med" len="med"/>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0">
              <a:scrgbClr r="0" g="0" b="0"/>
            </a:lnRef>
            <a:fillRef idx="0">
              <a:scrgbClr r="0" g="0" b="0"/>
            </a:fillRef>
            <a:effectRef idx="0">
              <a:scrgbClr r="0" g="0" b="0"/>
            </a:effectRef>
            <a:fontRef idx="minor">
              <a:schemeClr val="dk1"/>
            </a:fontRef>
          </p:style>
          <p:txBody>
            <a:bodyPr lIns="50800" tIns="50800" rIns="50800" bIns="50800" anchor="ctr">
              <a:normAutofit/>
            </a:bodyPr>
            <a:lstStyle>
              <a:lvl1pPr>
                <a:spcBef>
                  <a:spcPts val="5900"/>
                </a:spcBef>
                <a:defRPr sz="5800">
                  <a:latin typeface="+mn-lt"/>
                  <a:ea typeface="+mn-ea"/>
                  <a:cs typeface="+mn-cs"/>
                  <a:sym typeface="Helvetica Neue"/>
                </a:defRPr>
              </a:lvl1pPr>
            </a:lstStyle>
            <a:p>
              <a:pPr>
                <a:lnSpc>
                  <a:spcPct val="120000"/>
                </a:lnSpc>
              </a:pPr>
              <a:r>
                <a:rPr lang="en-US" sz="3600" dirty="0"/>
                <a:t>Single Shot </a:t>
              </a:r>
              <a:r>
                <a:rPr lang="ru-RU" sz="3600" dirty="0"/>
                <a:t>детектор (</a:t>
              </a:r>
              <a:r>
                <a:rPr lang="en-US" sz="3600" dirty="0"/>
                <a:t>SSD)</a:t>
              </a:r>
              <a:r>
                <a:rPr lang="ru-RU" sz="3600" dirty="0"/>
                <a:t> </a:t>
              </a:r>
              <a:r>
                <a:rPr lang="ru-RU" sz="3600" b="1" dirty="0"/>
                <a:t>ладоней</a:t>
              </a:r>
              <a:endParaRPr lang="en-US" sz="3600" b="1" dirty="0"/>
            </a:p>
          </p:txBody>
        </p:sp>
        <p:sp>
          <p:nvSpPr>
            <p:cNvPr id="384" name="Модель процесса распознавания жестов при взаимодействии человека и машины">
              <a:extLst>
                <a:ext uri="{FF2B5EF4-FFF2-40B4-BE49-F238E27FC236}">
                  <a16:creationId xmlns:a16="http://schemas.microsoft.com/office/drawing/2014/main" id="{0ADF73E7-DA4F-634A-1581-378FA53EA72B}"/>
                </a:ext>
              </a:extLst>
            </p:cNvPr>
            <p:cNvSpPr txBox="1"/>
            <p:nvPr/>
          </p:nvSpPr>
          <p:spPr>
            <a:xfrm>
              <a:off x="846491" y="2718945"/>
              <a:ext cx="5103065" cy="2251529"/>
            </a:xfrm>
            <a:prstGeom prst="roundRect">
              <a:avLst/>
            </a:prstGeom>
            <a:noFill/>
            <a:ln w="63500" cap="flat" cmpd="sng" algn="ctr">
              <a:solidFill>
                <a:schemeClr val="tx1"/>
              </a:solidFill>
              <a:prstDash val="solid"/>
              <a:round/>
              <a:headEnd type="none" w="med" len="med"/>
              <a:tailEnd type="none" w="med" len="med"/>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0">
              <a:scrgbClr r="0" g="0" b="0"/>
            </a:lnRef>
            <a:fillRef idx="0">
              <a:scrgbClr r="0" g="0" b="0"/>
            </a:fillRef>
            <a:effectRef idx="0">
              <a:scrgbClr r="0" g="0" b="0"/>
            </a:effectRef>
            <a:fontRef idx="minor">
              <a:schemeClr val="dk1"/>
            </a:fontRef>
          </p:style>
          <p:txBody>
            <a:bodyPr lIns="50800" tIns="50800" rIns="50800" bIns="50800" anchor="ctr">
              <a:normAutofit fontScale="62500" lnSpcReduction="20000"/>
            </a:bodyPr>
            <a:lstStyle>
              <a:lvl1pPr>
                <a:spcBef>
                  <a:spcPts val="5900"/>
                </a:spcBef>
                <a:defRPr sz="5800">
                  <a:latin typeface="+mn-lt"/>
                  <a:ea typeface="+mn-ea"/>
                  <a:cs typeface="+mn-cs"/>
                  <a:sym typeface="Helvetica Neue"/>
                </a:defRPr>
              </a:lvl1pPr>
            </a:lstStyle>
            <a:p>
              <a:pPr>
                <a:lnSpc>
                  <a:spcPct val="120000"/>
                </a:lnSpc>
              </a:pPr>
              <a:r>
                <a:rPr lang="ru-RU" dirty="0"/>
                <a:t>Поиск ключевых точек с помощью нейросети регрессии</a:t>
              </a:r>
              <a:endParaRPr lang="en-US" dirty="0"/>
            </a:p>
          </p:txBody>
        </p:sp>
        <p:cxnSp>
          <p:nvCxnSpPr>
            <p:cNvPr id="16" name="Соединительная линия уступом 15">
              <a:extLst>
                <a:ext uri="{FF2B5EF4-FFF2-40B4-BE49-F238E27FC236}">
                  <a16:creationId xmlns:a16="http://schemas.microsoft.com/office/drawing/2014/main" id="{6C4196EA-C10D-E3CB-7105-6A5CF5CAB1AD}"/>
                </a:ext>
              </a:extLst>
            </p:cNvPr>
            <p:cNvCxnSpPr>
              <a:cxnSpLocks/>
            </p:cNvCxnSpPr>
            <p:nvPr/>
          </p:nvCxnSpPr>
          <p:spPr>
            <a:xfrm rot="16200000" flipH="1">
              <a:off x="4353401" y="3673585"/>
              <a:ext cx="640781" cy="3234560"/>
            </a:xfrm>
            <a:prstGeom prst="bentConnector2">
              <a:avLst/>
            </a:prstGeom>
            <a:ln w="63500" cap="flat">
              <a:solidFill>
                <a:schemeClr val="dk1">
                  <a:shade val="95000"/>
                  <a:satMod val="104999"/>
                </a:schemeClr>
              </a:solidFill>
              <a:headEnd type="none"/>
              <a:tailEnd type="stealth" w="lg" len="lg"/>
            </a:ln>
          </p:spPr>
          <p:style>
            <a:lnRef idx="1">
              <a:schemeClr val="dk1"/>
            </a:lnRef>
            <a:fillRef idx="0">
              <a:schemeClr val="dk1"/>
            </a:fillRef>
            <a:effectRef idx="0">
              <a:schemeClr val="dk1"/>
            </a:effectRef>
            <a:fontRef idx="minor">
              <a:schemeClr val="tx1"/>
            </a:fontRef>
          </p:style>
        </p:cxnSp>
        <p:cxnSp>
          <p:nvCxnSpPr>
            <p:cNvPr id="24" name="Прямая соединительная линия 23">
              <a:extLst>
                <a:ext uri="{FF2B5EF4-FFF2-40B4-BE49-F238E27FC236}">
                  <a16:creationId xmlns:a16="http://schemas.microsoft.com/office/drawing/2014/main" id="{74EBA877-781F-842D-BD3D-2CD95D40DB08}"/>
                </a:ext>
              </a:extLst>
            </p:cNvPr>
            <p:cNvCxnSpPr>
              <a:cxnSpLocks/>
            </p:cNvCxnSpPr>
            <p:nvPr/>
          </p:nvCxnSpPr>
          <p:spPr>
            <a:xfrm>
              <a:off x="3056510" y="4970474"/>
              <a:ext cx="1" cy="1342359"/>
            </a:xfrm>
            <a:prstGeom prst="line">
              <a:avLst/>
            </a:prstGeom>
            <a:ln w="63500"/>
          </p:spPr>
          <p:style>
            <a:lnRef idx="1">
              <a:schemeClr val="dk1"/>
            </a:lnRef>
            <a:fillRef idx="0">
              <a:schemeClr val="dk1"/>
            </a:fillRef>
            <a:effectRef idx="0">
              <a:schemeClr val="dk1"/>
            </a:effectRef>
            <a:fontRef idx="minor">
              <a:schemeClr val="tx1"/>
            </a:fontRef>
          </p:style>
        </p:cxnSp>
        <p:sp>
          <p:nvSpPr>
            <p:cNvPr id="405" name="Модель процесса распознавания жестов при взаимодействии человека и машины">
              <a:extLst>
                <a:ext uri="{FF2B5EF4-FFF2-40B4-BE49-F238E27FC236}">
                  <a16:creationId xmlns:a16="http://schemas.microsoft.com/office/drawing/2014/main" id="{45D3610B-7F09-41AF-9341-17B5A1D383DD}"/>
                </a:ext>
              </a:extLst>
            </p:cNvPr>
            <p:cNvSpPr txBox="1"/>
            <p:nvPr/>
          </p:nvSpPr>
          <p:spPr>
            <a:xfrm>
              <a:off x="6291071" y="4497259"/>
              <a:ext cx="5103065" cy="2251529"/>
            </a:xfrm>
            <a:prstGeom prst="roundRect">
              <a:avLst/>
            </a:prstGeom>
            <a:noFill/>
            <a:ln w="63500" cap="flat" cmpd="sng" algn="ctr">
              <a:solidFill>
                <a:schemeClr val="tx1"/>
              </a:solidFill>
              <a:prstDash val="solid"/>
              <a:round/>
              <a:headEnd type="none" w="med" len="med"/>
              <a:tailEnd type="none" w="med" len="med"/>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0">
              <a:scrgbClr r="0" g="0" b="0"/>
            </a:lnRef>
            <a:fillRef idx="0">
              <a:scrgbClr r="0" g="0" b="0"/>
            </a:fillRef>
            <a:effectRef idx="0">
              <a:scrgbClr r="0" g="0" b="0"/>
            </a:effectRef>
            <a:fontRef idx="minor">
              <a:schemeClr val="dk1"/>
            </a:fontRef>
          </p:style>
          <p:txBody>
            <a:bodyPr lIns="50800" tIns="50800" rIns="50800" bIns="50800" anchor="ctr">
              <a:normAutofit/>
            </a:bodyPr>
            <a:lstStyle>
              <a:lvl1pPr>
                <a:spcBef>
                  <a:spcPts val="5900"/>
                </a:spcBef>
                <a:defRPr sz="5800">
                  <a:latin typeface="+mn-lt"/>
                  <a:ea typeface="+mn-ea"/>
                  <a:cs typeface="+mn-cs"/>
                  <a:sym typeface="Helvetica Neue"/>
                </a:defRPr>
              </a:lvl1pPr>
            </a:lstStyle>
            <a:p>
              <a:pPr>
                <a:lnSpc>
                  <a:spcPct val="120000"/>
                </a:lnSpc>
              </a:pPr>
              <a:r>
                <a:rPr lang="en-US" sz="3600" b="1" dirty="0" err="1"/>
                <a:t>MediaPipe</a:t>
              </a:r>
              <a:r>
                <a:rPr lang="en-US" sz="3600" b="1" dirty="0"/>
                <a:t> Hands (Google)</a:t>
              </a:r>
            </a:p>
          </p:txBody>
        </p:sp>
      </p:grpSp>
      <p:grpSp>
        <p:nvGrpSpPr>
          <p:cNvPr id="30" name="Группа 29">
            <a:extLst>
              <a:ext uri="{FF2B5EF4-FFF2-40B4-BE49-F238E27FC236}">
                <a16:creationId xmlns:a16="http://schemas.microsoft.com/office/drawing/2014/main" id="{AAD5DA34-6042-4D23-105E-EA286E1A121C}"/>
              </a:ext>
            </a:extLst>
          </p:cNvPr>
          <p:cNvGrpSpPr/>
          <p:nvPr/>
        </p:nvGrpSpPr>
        <p:grpSpPr>
          <a:xfrm>
            <a:off x="5193192" y="3060126"/>
            <a:ext cx="6302525" cy="2939520"/>
            <a:chOff x="4196045" y="9509706"/>
            <a:chExt cx="6302524" cy="2939521"/>
          </a:xfrm>
        </p:grpSpPr>
        <p:sp>
          <p:nvSpPr>
            <p:cNvPr id="410" name="Модель процесса распознавания жестов при взаимодействии человека и машины">
              <a:extLst>
                <a:ext uri="{FF2B5EF4-FFF2-40B4-BE49-F238E27FC236}">
                  <a16:creationId xmlns:a16="http://schemas.microsoft.com/office/drawing/2014/main" id="{FCDA187A-E5A0-F260-BA5F-B52C8E40EC97}"/>
                </a:ext>
              </a:extLst>
            </p:cNvPr>
            <p:cNvSpPr txBox="1"/>
            <p:nvPr/>
          </p:nvSpPr>
          <p:spPr>
            <a:xfrm>
              <a:off x="4196045" y="9509706"/>
              <a:ext cx="6302524" cy="1457792"/>
            </a:xfrm>
            <a:prstGeom prst="roundRect">
              <a:avLst/>
            </a:prstGeom>
            <a:noFill/>
            <a:ln w="63500" cap="flat" cmpd="sng" algn="ctr">
              <a:solidFill>
                <a:schemeClr val="tx1"/>
              </a:solidFill>
              <a:prstDash val="solid"/>
              <a:round/>
              <a:headEnd type="none" w="med" len="med"/>
              <a:tailEnd type="none" w="med" len="med"/>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0">
              <a:scrgbClr r="0" g="0" b="0"/>
            </a:lnRef>
            <a:fillRef idx="0">
              <a:scrgbClr r="0" g="0" b="0"/>
            </a:fillRef>
            <a:effectRef idx="0">
              <a:scrgbClr r="0" g="0" b="0"/>
            </a:effectRef>
            <a:fontRef idx="minor">
              <a:schemeClr val="dk1"/>
            </a:fontRef>
          </p:style>
          <p:txBody>
            <a:bodyPr lIns="50800" tIns="50800" rIns="50800" bIns="50800" anchor="ctr">
              <a:normAutofit/>
            </a:bodyPr>
            <a:lstStyle>
              <a:lvl1pPr>
                <a:spcBef>
                  <a:spcPts val="5900"/>
                </a:spcBef>
                <a:defRPr sz="5800">
                  <a:latin typeface="+mn-lt"/>
                  <a:ea typeface="+mn-ea"/>
                  <a:cs typeface="+mn-cs"/>
                  <a:sym typeface="Helvetica Neue"/>
                </a:defRPr>
              </a:lvl1pPr>
            </a:lstStyle>
            <a:p>
              <a:pPr>
                <a:lnSpc>
                  <a:spcPct val="120000"/>
                </a:lnSpc>
              </a:pPr>
              <a:r>
                <a:rPr lang="ru-RU" sz="3200" i="1" dirty="0"/>
                <a:t>30000 размеченных изображений реального мира</a:t>
              </a:r>
              <a:endParaRPr lang="en-US" sz="3200" i="1" dirty="0"/>
            </a:p>
          </p:txBody>
        </p:sp>
        <p:sp>
          <p:nvSpPr>
            <p:cNvPr id="411" name="Модель процесса распознавания жестов при взаимодействии человека и машины">
              <a:extLst>
                <a:ext uri="{FF2B5EF4-FFF2-40B4-BE49-F238E27FC236}">
                  <a16:creationId xmlns:a16="http://schemas.microsoft.com/office/drawing/2014/main" id="{B851022D-9042-5083-362E-C6F9F2E5F69F}"/>
                </a:ext>
              </a:extLst>
            </p:cNvPr>
            <p:cNvSpPr txBox="1"/>
            <p:nvPr/>
          </p:nvSpPr>
          <p:spPr>
            <a:xfrm>
              <a:off x="4196045" y="10998063"/>
              <a:ext cx="6302524" cy="1451164"/>
            </a:xfrm>
            <a:prstGeom prst="roundRect">
              <a:avLst/>
            </a:prstGeom>
            <a:noFill/>
            <a:ln w="63500" cap="flat" cmpd="sng" algn="ctr">
              <a:solidFill>
                <a:schemeClr val="tx1"/>
              </a:solidFill>
              <a:prstDash val="solid"/>
              <a:round/>
              <a:headEnd type="none" w="med" len="med"/>
              <a:tailEnd type="none" w="med" len="med"/>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0">
              <a:scrgbClr r="0" g="0" b="0"/>
            </a:lnRef>
            <a:fillRef idx="0">
              <a:scrgbClr r="0" g="0" b="0"/>
            </a:fillRef>
            <a:effectRef idx="0">
              <a:scrgbClr r="0" g="0" b="0"/>
            </a:effectRef>
            <a:fontRef idx="minor">
              <a:schemeClr val="dk1"/>
            </a:fontRef>
          </p:style>
          <p:txBody>
            <a:bodyPr lIns="50800" tIns="50800" rIns="50800" bIns="50800" anchor="ctr">
              <a:noAutofit/>
            </a:bodyPr>
            <a:lstStyle>
              <a:lvl1pPr>
                <a:spcBef>
                  <a:spcPts val="5900"/>
                </a:spcBef>
                <a:defRPr sz="5800">
                  <a:latin typeface="+mn-lt"/>
                  <a:ea typeface="+mn-ea"/>
                  <a:cs typeface="+mn-cs"/>
                  <a:sym typeface="Helvetica Neue"/>
                </a:defRPr>
              </a:lvl1pPr>
            </a:lstStyle>
            <a:p>
              <a:pPr>
                <a:lnSpc>
                  <a:spcPct val="120000"/>
                </a:lnSpc>
              </a:pPr>
              <a:r>
                <a:rPr lang="ru-RU" sz="3200" i="1" dirty="0"/>
                <a:t>70000 синтезированных изображений</a:t>
              </a:r>
              <a:endParaRPr lang="en-US" sz="3200" i="1" dirty="0"/>
            </a:p>
          </p:txBody>
        </p:sp>
      </p:grpSp>
      <p:cxnSp>
        <p:nvCxnSpPr>
          <p:cNvPr id="38" name="Скругленная соединительная линия 37">
            <a:extLst>
              <a:ext uri="{FF2B5EF4-FFF2-40B4-BE49-F238E27FC236}">
                <a16:creationId xmlns:a16="http://schemas.microsoft.com/office/drawing/2014/main" id="{2B977F59-ABA0-188C-45E2-C9BD6D133431}"/>
              </a:ext>
            </a:extLst>
          </p:cNvPr>
          <p:cNvCxnSpPr>
            <a:cxnSpLocks/>
            <a:stCxn id="410" idx="3"/>
          </p:cNvCxnSpPr>
          <p:nvPr/>
        </p:nvCxnSpPr>
        <p:spPr>
          <a:xfrm>
            <a:off x="11495717" y="3789023"/>
            <a:ext cx="1862109" cy="226696"/>
          </a:xfrm>
          <a:prstGeom prst="bentConnector3">
            <a:avLst/>
          </a:prstGeom>
          <a:noFill/>
          <a:ln w="63500" cap="flat">
            <a:solidFill>
              <a:schemeClr val="tx1"/>
            </a:solidFill>
            <a:prstDash val="solid"/>
            <a:bevel/>
            <a:headEnd type="stealth" w="lg" len="lg"/>
            <a:tailEnd type="none" w="lg" len="lg"/>
          </a:ln>
          <a:effectLst/>
          <a:sp3d/>
        </p:spPr>
        <p:style>
          <a:lnRef idx="0">
            <a:scrgbClr r="0" g="0" b="0"/>
          </a:lnRef>
          <a:fillRef idx="0">
            <a:scrgbClr r="0" g="0" b="0"/>
          </a:fillRef>
          <a:effectRef idx="0">
            <a:scrgbClr r="0" g="0" b="0"/>
          </a:effectRef>
          <a:fontRef idx="none"/>
        </p:style>
      </p:cxnSp>
      <p:cxnSp>
        <p:nvCxnSpPr>
          <p:cNvPr id="425" name="Скругленная соединительная линия 424">
            <a:extLst>
              <a:ext uri="{FF2B5EF4-FFF2-40B4-BE49-F238E27FC236}">
                <a16:creationId xmlns:a16="http://schemas.microsoft.com/office/drawing/2014/main" id="{929131B4-737D-6191-91F0-A9B4824BAB2E}"/>
              </a:ext>
            </a:extLst>
          </p:cNvPr>
          <p:cNvCxnSpPr>
            <a:cxnSpLocks/>
            <a:stCxn id="411" idx="3"/>
          </p:cNvCxnSpPr>
          <p:nvPr/>
        </p:nvCxnSpPr>
        <p:spPr>
          <a:xfrm>
            <a:off x="11495717" y="5274065"/>
            <a:ext cx="1855208" cy="819931"/>
          </a:xfrm>
          <a:prstGeom prst="bentConnector3">
            <a:avLst/>
          </a:prstGeom>
          <a:noFill/>
          <a:ln w="63500" cap="flat">
            <a:solidFill>
              <a:schemeClr val="tx1"/>
            </a:solidFill>
            <a:prstDash val="solid"/>
            <a:bevel/>
            <a:headEnd type="stealth" w="lg" len="lg"/>
            <a:tailEnd type="none" w="lg" len="lg"/>
          </a:ln>
          <a:effectLst/>
          <a:sp3d/>
        </p:spPr>
        <p:style>
          <a:lnRef idx="0">
            <a:scrgbClr r="0" g="0" b="0"/>
          </a:lnRef>
          <a:fillRef idx="0">
            <a:scrgbClr r="0" g="0" b="0"/>
          </a:fillRef>
          <a:effectRef idx="0">
            <a:scrgbClr r="0" g="0" b="0"/>
          </a:effectRef>
          <a:fontRef idx="none"/>
        </p:style>
      </p:cxnSp>
      <p:cxnSp>
        <p:nvCxnSpPr>
          <p:cNvPr id="62" name="Скругленная соединительная линия 61">
            <a:extLst>
              <a:ext uri="{FF2B5EF4-FFF2-40B4-BE49-F238E27FC236}">
                <a16:creationId xmlns:a16="http://schemas.microsoft.com/office/drawing/2014/main" id="{9B7E37AD-A132-C519-91D1-9A426113EFE1}"/>
              </a:ext>
            </a:extLst>
          </p:cNvPr>
          <p:cNvCxnSpPr>
            <a:cxnSpLocks/>
            <a:stCxn id="151" idx="1"/>
          </p:cNvCxnSpPr>
          <p:nvPr/>
        </p:nvCxnSpPr>
        <p:spPr>
          <a:xfrm rot="10800000" flipV="1">
            <a:off x="3854375" y="4651450"/>
            <a:ext cx="921944" cy="2416934"/>
          </a:xfrm>
          <a:prstGeom prst="bentConnector2">
            <a:avLst/>
          </a:prstGeom>
          <a:noFill/>
          <a:ln w="63500" cap="flat">
            <a:solidFill>
              <a:schemeClr val="tx1"/>
            </a:solidFill>
            <a:prstDash val="solid"/>
            <a:miter lim="400000"/>
            <a:tailEnd type="stealth" w="lg" len="lg"/>
          </a:ln>
          <a:effectLst/>
          <a:sp3d/>
        </p:spPr>
        <p:style>
          <a:lnRef idx="0">
            <a:scrgbClr r="0" g="0" b="0"/>
          </a:lnRef>
          <a:fillRef idx="0">
            <a:scrgbClr r="0" g="0" b="0"/>
          </a:fillRef>
          <a:effectRef idx="0">
            <a:scrgbClr r="0" g="0" b="0"/>
          </a:effectRef>
          <a:fontRef idx="none"/>
        </p:style>
      </p:cxnSp>
      <p:sp>
        <p:nvSpPr>
          <p:cNvPr id="131" name="TextBox 130">
            <a:extLst>
              <a:ext uri="{FF2B5EF4-FFF2-40B4-BE49-F238E27FC236}">
                <a16:creationId xmlns:a16="http://schemas.microsoft.com/office/drawing/2014/main" id="{B99C4A05-7A5C-76C6-540B-51CAAC5BDACB}"/>
              </a:ext>
            </a:extLst>
          </p:cNvPr>
          <p:cNvSpPr txBox="1"/>
          <p:nvPr/>
        </p:nvSpPr>
        <p:spPr>
          <a:xfrm>
            <a:off x="5193194" y="6114138"/>
            <a:ext cx="6499795"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ru-RU" sz="2800" i="1" dirty="0">
                <a:latin typeface="+mn-lt"/>
              </a:rPr>
              <a:t>Всего: 100000 изображений</a:t>
            </a:r>
            <a:endParaRPr lang="en-GB" sz="2800" i="1" dirty="0">
              <a:latin typeface="+mn-lt"/>
            </a:endParaRPr>
          </a:p>
        </p:txBody>
      </p:sp>
      <p:cxnSp>
        <p:nvCxnSpPr>
          <p:cNvPr id="134" name="Скругленная соединительная линия 133">
            <a:extLst>
              <a:ext uri="{FF2B5EF4-FFF2-40B4-BE49-F238E27FC236}">
                <a16:creationId xmlns:a16="http://schemas.microsoft.com/office/drawing/2014/main" id="{38033A12-5330-0DAB-4F19-F1649AC6D910}"/>
              </a:ext>
            </a:extLst>
          </p:cNvPr>
          <p:cNvCxnSpPr>
            <a:cxnSpLocks/>
            <a:stCxn id="151" idx="1"/>
            <a:endCxn id="383" idx="1"/>
          </p:cNvCxnSpPr>
          <p:nvPr/>
        </p:nvCxnSpPr>
        <p:spPr>
          <a:xfrm rot="10800000" flipV="1">
            <a:off x="1644357" y="4651450"/>
            <a:ext cx="3131962" cy="7163062"/>
          </a:xfrm>
          <a:prstGeom prst="bentConnector3">
            <a:avLst>
              <a:gd name="adj1" fmla="val 122718"/>
            </a:avLst>
          </a:prstGeom>
          <a:noFill/>
          <a:ln w="63500" cap="flat">
            <a:solidFill>
              <a:schemeClr val="tx1"/>
            </a:solidFill>
            <a:prstDash val="solid"/>
            <a:miter lim="400000"/>
            <a:tailEnd type="stealth" w="lg" len="lg"/>
          </a:ln>
          <a:effectLst/>
          <a:sp3d/>
        </p:spPr>
        <p:style>
          <a:lnRef idx="0">
            <a:scrgbClr r="0" g="0" b="0"/>
          </a:lnRef>
          <a:fillRef idx="0">
            <a:scrgbClr r="0" g="0" b="0"/>
          </a:fillRef>
          <a:effectRef idx="0">
            <a:scrgbClr r="0" g="0" b="0"/>
          </a:effectRef>
          <a:fontRef idx="none"/>
        </p:style>
      </p:cxnSp>
      <p:sp>
        <p:nvSpPr>
          <p:cNvPr id="817" name="TextBox 816">
            <a:extLst>
              <a:ext uri="{FF2B5EF4-FFF2-40B4-BE49-F238E27FC236}">
                <a16:creationId xmlns:a16="http://schemas.microsoft.com/office/drawing/2014/main" id="{B57621BB-D12F-19E4-2D19-9484C3F5D880}"/>
              </a:ext>
            </a:extLst>
          </p:cNvPr>
          <p:cNvSpPr txBox="1"/>
          <p:nvPr/>
        </p:nvSpPr>
        <p:spPr>
          <a:xfrm rot="16200000">
            <a:off x="-913044" y="7572411"/>
            <a:ext cx="3104147"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ru-RU" sz="2800" i="1" dirty="0">
                <a:latin typeface="+mn-lt"/>
              </a:rPr>
              <a:t>6000 ладоней</a:t>
            </a:r>
            <a:endParaRPr lang="en-GB" sz="2800" i="1" dirty="0">
              <a:latin typeface="+mn-lt"/>
            </a:endParaRPr>
          </a:p>
        </p:txBody>
      </p:sp>
      <p:sp>
        <p:nvSpPr>
          <p:cNvPr id="818" name="TextBox 817">
            <a:extLst>
              <a:ext uri="{FF2B5EF4-FFF2-40B4-BE49-F238E27FC236}">
                <a16:creationId xmlns:a16="http://schemas.microsoft.com/office/drawing/2014/main" id="{348F2E52-D749-6428-F47C-1A6D16C1F17D}"/>
              </a:ext>
            </a:extLst>
          </p:cNvPr>
          <p:cNvSpPr txBox="1"/>
          <p:nvPr/>
        </p:nvSpPr>
        <p:spPr>
          <a:xfrm>
            <a:off x="13586580" y="11535690"/>
            <a:ext cx="972434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ru-RU" sz="4800" dirty="0">
                <a:latin typeface="+mn-lt"/>
              </a:rPr>
              <a:t>Точность обнаружения: </a:t>
            </a:r>
            <a:r>
              <a:rPr lang="ru-RU" sz="4800" b="1" dirty="0">
                <a:latin typeface="+mn-lt"/>
              </a:rPr>
              <a:t>95,7 %</a:t>
            </a:r>
            <a:endParaRPr lang="en-GB" sz="4800" b="1" dirty="0">
              <a:latin typeface="+mn-lt"/>
            </a:endParaRPr>
          </a:p>
        </p:txBody>
      </p:sp>
      <p:sp>
        <p:nvSpPr>
          <p:cNvPr id="151" name="Скругленный прямоугольник 150">
            <a:extLst>
              <a:ext uri="{FF2B5EF4-FFF2-40B4-BE49-F238E27FC236}">
                <a16:creationId xmlns:a16="http://schemas.microsoft.com/office/drawing/2014/main" id="{4930F1D9-2A95-FD4F-0EFE-C5AE6D5120B0}"/>
              </a:ext>
            </a:extLst>
          </p:cNvPr>
          <p:cNvSpPr/>
          <p:nvPr/>
        </p:nvSpPr>
        <p:spPr>
          <a:xfrm>
            <a:off x="4776319" y="2655282"/>
            <a:ext cx="7128568" cy="3992335"/>
          </a:xfrm>
          <a:prstGeom prst="roundRect">
            <a:avLst/>
          </a:prstGeom>
          <a:noFill/>
          <a:ln w="57150">
            <a:solidFill>
              <a:schemeClr val="tx1"/>
            </a:solidFill>
            <a:prstDash val="dash"/>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5000" b="0" i="0" u="none" strike="noStrike" cap="none" spc="0" normalizeH="0" baseline="0">
              <a:ln>
                <a:noFill/>
              </a:ln>
              <a:solidFill>
                <a:srgbClr val="FFFFFF"/>
              </a:solidFill>
              <a:effectLst/>
              <a:uFillTx/>
              <a:latin typeface="Marker Felt"/>
              <a:ea typeface="Marker Felt"/>
              <a:cs typeface="Marker Felt"/>
              <a:sym typeface="Marker Felt"/>
            </a:endParaRPr>
          </a:p>
        </p:txBody>
      </p:sp>
      <p:cxnSp>
        <p:nvCxnSpPr>
          <p:cNvPr id="819" name="Скругленная соединительная линия 424">
            <a:extLst>
              <a:ext uri="{FF2B5EF4-FFF2-40B4-BE49-F238E27FC236}">
                <a16:creationId xmlns:a16="http://schemas.microsoft.com/office/drawing/2014/main" id="{1EBEA640-3E28-F49F-FC6B-C57728E4AE19}"/>
              </a:ext>
            </a:extLst>
          </p:cNvPr>
          <p:cNvCxnSpPr>
            <a:cxnSpLocks/>
            <a:stCxn id="373" idx="2"/>
          </p:cNvCxnSpPr>
          <p:nvPr/>
        </p:nvCxnSpPr>
        <p:spPr>
          <a:xfrm rot="5400000">
            <a:off x="16252269" y="5755203"/>
            <a:ext cx="841027" cy="8961559"/>
          </a:xfrm>
          <a:prstGeom prst="bentConnector2">
            <a:avLst/>
          </a:prstGeom>
          <a:noFill/>
          <a:ln w="63500" cap="flat">
            <a:solidFill>
              <a:schemeClr val="tx1"/>
            </a:solidFill>
            <a:prstDash val="solid"/>
            <a:bevel/>
            <a:headEnd type="stealth" w="lg" len="lg"/>
            <a:tailEnd type="none" w="lg" len="lg"/>
          </a:ln>
          <a:effectLst/>
          <a:sp3d/>
        </p:spPr>
        <p:style>
          <a:lnRef idx="0">
            <a:scrgbClr r="0" g="0" b="0"/>
          </a:lnRef>
          <a:fillRef idx="0">
            <a:scrgbClr r="0" g="0" b="0"/>
          </a:fillRef>
          <a:effectRef idx="0">
            <a:scrgbClr r="0" g="0" b="0"/>
          </a:effectRef>
          <a:fontRef idx="none"/>
        </p:style>
      </p:cxnSp>
      <p:sp>
        <p:nvSpPr>
          <p:cNvPr id="29" name="Номер слайда">
            <a:extLst>
              <a:ext uri="{FF2B5EF4-FFF2-40B4-BE49-F238E27FC236}">
                <a16:creationId xmlns:a16="http://schemas.microsoft.com/office/drawing/2014/main" id="{B428B198-5ECC-1E83-2849-C51EA236D99D}"/>
              </a:ext>
            </a:extLst>
          </p:cNvPr>
          <p:cNvSpPr txBox="1">
            <a:spLocks/>
          </p:cNvSpPr>
          <p:nvPr/>
        </p:nvSpPr>
        <p:spPr>
          <a:xfrm>
            <a:off x="23306567" y="0"/>
            <a:ext cx="1080000" cy="108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48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868686"/>
                </a:solidFill>
                <a:effectLst/>
                <a:uFillTx/>
                <a:latin typeface="Gill Sans"/>
                <a:ea typeface="Gill Sans"/>
                <a:cs typeface="Gill Sans"/>
                <a:sym typeface="Gill Sans"/>
              </a:defRPr>
            </a:lvl1pPr>
            <a:lvl2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2pPr>
            <a:lvl3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3pPr>
            <a:lvl4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4pPr>
            <a:lvl5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5pPr>
            <a:lvl6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6pPr>
            <a:lvl7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7pPr>
            <a:lvl8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8pPr>
            <a:lvl9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9pPr>
          </a:lstStyle>
          <a:p>
            <a:fld id="{86CB4B4D-7CA3-9044-876B-883B54F8677D}" type="slidenum">
              <a:rPr lang="ru-RU" sz="6000" smtClean="0"/>
              <a:pPr/>
              <a:t>6</a:t>
            </a:fld>
            <a:endParaRPr lang="ru-RU" sz="6000" dirty="0"/>
          </a:p>
        </p:txBody>
      </p:sp>
    </p:spTree>
    <p:extLst>
      <p:ext uri="{BB962C8B-B14F-4D97-AF65-F5344CB8AC3E}">
        <p14:creationId xmlns:p14="http://schemas.microsoft.com/office/powerpoint/2010/main" val="68663793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Нейросетевые технологии в детектировании кисти"/>
          <p:cNvSpPr txBox="1">
            <a:spLocks noGrp="1"/>
          </p:cNvSpPr>
          <p:nvPr>
            <p:ph type="title"/>
          </p:nvPr>
        </p:nvSpPr>
        <p:spPr>
          <a:xfrm>
            <a:off x="0" y="0"/>
            <a:ext cx="24384000" cy="1260000"/>
          </a:xfrm>
          <a:prstGeom prst="rect">
            <a:avLst/>
          </a:prstGeom>
        </p:spPr>
        <p:txBody>
          <a:bodyPr>
            <a:normAutofit/>
          </a:bodyPr>
          <a:lstStyle>
            <a:lvl1pPr defTabSz="553084">
              <a:defRPr sz="7504"/>
            </a:lvl1pPr>
          </a:lstStyle>
          <a:p>
            <a:r>
              <a:rPr lang="ru-RU" sz="6600" b="1" dirty="0"/>
              <a:t>Система распознавания жестов</a:t>
            </a:r>
            <a:endParaRPr sz="6600" b="1" dirty="0"/>
          </a:p>
        </p:txBody>
      </p:sp>
      <p:pic>
        <p:nvPicPr>
          <p:cNvPr id="3" name="Рисунок 2">
            <a:extLst>
              <a:ext uri="{FF2B5EF4-FFF2-40B4-BE49-F238E27FC236}">
                <a16:creationId xmlns:a16="http://schemas.microsoft.com/office/drawing/2014/main" id="{943CCEBD-2F4A-67C2-F7CA-2D274153F2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39843" y="1180349"/>
            <a:ext cx="22104314" cy="12297113"/>
          </a:xfrm>
          <a:prstGeom prst="rect">
            <a:avLst/>
          </a:prstGeom>
        </p:spPr>
      </p:pic>
      <p:sp>
        <p:nvSpPr>
          <p:cNvPr id="5" name="Номер слайда">
            <a:extLst>
              <a:ext uri="{FF2B5EF4-FFF2-40B4-BE49-F238E27FC236}">
                <a16:creationId xmlns:a16="http://schemas.microsoft.com/office/drawing/2014/main" id="{DAA16A25-60BF-7E29-9842-7D6BDEFF465C}"/>
              </a:ext>
            </a:extLst>
          </p:cNvPr>
          <p:cNvSpPr txBox="1">
            <a:spLocks/>
          </p:cNvSpPr>
          <p:nvPr/>
        </p:nvSpPr>
        <p:spPr>
          <a:xfrm>
            <a:off x="23306567" y="0"/>
            <a:ext cx="1080000" cy="108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48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868686"/>
                </a:solidFill>
                <a:effectLst/>
                <a:uFillTx/>
                <a:latin typeface="Gill Sans"/>
                <a:ea typeface="Gill Sans"/>
                <a:cs typeface="Gill Sans"/>
                <a:sym typeface="Gill Sans"/>
              </a:defRPr>
            </a:lvl1pPr>
            <a:lvl2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2pPr>
            <a:lvl3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3pPr>
            <a:lvl4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4pPr>
            <a:lvl5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5pPr>
            <a:lvl6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6pPr>
            <a:lvl7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7pPr>
            <a:lvl8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8pPr>
            <a:lvl9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9pPr>
          </a:lstStyle>
          <a:p>
            <a:fld id="{86CB4B4D-7CA3-9044-876B-883B54F8677D}" type="slidenum">
              <a:rPr lang="ru-RU" sz="6000" smtClean="0"/>
              <a:pPr/>
              <a:t>7</a:t>
            </a:fld>
            <a:endParaRPr lang="ru-RU" sz="6000" dirty="0"/>
          </a:p>
        </p:txBody>
      </p:sp>
    </p:spTree>
    <p:extLst>
      <p:ext uri="{BB962C8B-B14F-4D97-AF65-F5344CB8AC3E}">
        <p14:creationId xmlns:p14="http://schemas.microsoft.com/office/powerpoint/2010/main" val="150364766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Нейросетевые технологии в детектировании кисти"/>
          <p:cNvSpPr txBox="1">
            <a:spLocks noGrp="1"/>
          </p:cNvSpPr>
          <p:nvPr>
            <p:ph type="title"/>
          </p:nvPr>
        </p:nvSpPr>
        <p:spPr>
          <a:xfrm>
            <a:off x="0" y="0"/>
            <a:ext cx="24384000" cy="1260000"/>
          </a:xfrm>
          <a:prstGeom prst="rect">
            <a:avLst/>
          </a:prstGeom>
        </p:spPr>
        <p:txBody>
          <a:bodyPr>
            <a:normAutofit/>
          </a:bodyPr>
          <a:lstStyle>
            <a:lvl1pPr defTabSz="553084">
              <a:defRPr sz="7504"/>
            </a:lvl1pPr>
          </a:lstStyle>
          <a:p>
            <a:r>
              <a:rPr lang="ru-RU" sz="6600" b="1" dirty="0"/>
              <a:t>Сбор данных для обучения </a:t>
            </a:r>
            <a:endParaRPr sz="6600" b="1" dirty="0"/>
          </a:p>
        </p:txBody>
      </p:sp>
      <p:pic>
        <p:nvPicPr>
          <p:cNvPr id="4" name="Рисунок 3">
            <a:extLst>
              <a:ext uri="{FF2B5EF4-FFF2-40B4-BE49-F238E27FC236}">
                <a16:creationId xmlns:a16="http://schemas.microsoft.com/office/drawing/2014/main" id="{24D31F16-014B-C90C-1AFD-631572FC9039}"/>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362214" y="2577070"/>
            <a:ext cx="14217419" cy="8308304"/>
          </a:xfrm>
          <a:prstGeom prst="rect">
            <a:avLst/>
          </a:prstGeom>
          <a:solidFill>
            <a:srgbClr val="FFFFFF">
              <a:shade val="85000"/>
            </a:srgbClr>
          </a:solidFill>
          <a:ln w="635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575A91D5-D30F-FB3B-AF6B-8FBE6FDA840B}"/>
              </a:ext>
            </a:extLst>
          </p:cNvPr>
          <p:cNvSpPr txBox="1"/>
          <p:nvPr/>
        </p:nvSpPr>
        <p:spPr>
          <a:xfrm>
            <a:off x="362213" y="11446736"/>
            <a:ext cx="14217419" cy="595035"/>
          </a:xfrm>
          <a:prstGeom prst="rect">
            <a:avLst/>
          </a:prstGeom>
          <a:pattFill prst="pct30">
            <a:fgClr>
              <a:srgbClr val="CFE8F5"/>
            </a:fgClr>
            <a:bgClr>
              <a:srgbClr val="F4F4F5"/>
            </a:bgClr>
          </a:patt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ru-RU" sz="3200" i="1" dirty="0">
                <a:latin typeface="+mn-lt"/>
              </a:rPr>
              <a:t>Вид интерфейса </a:t>
            </a:r>
            <a:r>
              <a:rPr lang="en-US" sz="3200" i="1" dirty="0"/>
              <a:t>GUI</a:t>
            </a:r>
            <a:r>
              <a:rPr lang="ru-RU" sz="3200" i="1" dirty="0"/>
              <a:t> приложения </a:t>
            </a:r>
            <a:r>
              <a:rPr lang="ru-RU" sz="3200" i="1" dirty="0">
                <a:latin typeface="+mn-lt"/>
              </a:rPr>
              <a:t>для сбора данных</a:t>
            </a:r>
            <a:endParaRPr lang="en-GB" sz="3200" i="1" dirty="0">
              <a:latin typeface="+mn-lt"/>
            </a:endParaRPr>
          </a:p>
        </p:txBody>
      </p:sp>
      <p:sp>
        <p:nvSpPr>
          <p:cNvPr id="9" name="TextBox 8">
            <a:extLst>
              <a:ext uri="{FF2B5EF4-FFF2-40B4-BE49-F238E27FC236}">
                <a16:creationId xmlns:a16="http://schemas.microsoft.com/office/drawing/2014/main" id="{576B4144-C391-687A-7FD1-4CC81CBBB190}"/>
              </a:ext>
            </a:extLst>
          </p:cNvPr>
          <p:cNvSpPr txBox="1"/>
          <p:nvPr/>
        </p:nvSpPr>
        <p:spPr>
          <a:xfrm>
            <a:off x="15003831" y="2184746"/>
            <a:ext cx="6917709"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ru-RU" sz="4000" b="1" dirty="0">
                <a:latin typeface="+mn-lt"/>
              </a:rPr>
              <a:t>Типы статических жестов:</a:t>
            </a:r>
            <a:endParaRPr lang="en-GB" sz="4000" b="1" dirty="0">
              <a:latin typeface="+mn-lt"/>
            </a:endParaRPr>
          </a:p>
        </p:txBody>
      </p:sp>
      <p:sp>
        <p:nvSpPr>
          <p:cNvPr id="10" name="TextBox 9">
            <a:extLst>
              <a:ext uri="{FF2B5EF4-FFF2-40B4-BE49-F238E27FC236}">
                <a16:creationId xmlns:a16="http://schemas.microsoft.com/office/drawing/2014/main" id="{90116C8C-47B1-194F-1F76-F93E1CC4B4A9}"/>
              </a:ext>
            </a:extLst>
          </p:cNvPr>
          <p:cNvSpPr txBox="1"/>
          <p:nvPr/>
        </p:nvSpPr>
        <p:spPr>
          <a:xfrm>
            <a:off x="15003831" y="2902891"/>
            <a:ext cx="9202107" cy="4411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742959" indent="-742959" algn="l">
              <a:buFont typeface="+mj-lt"/>
              <a:buAutoNum type="arabicPeriod"/>
            </a:pPr>
            <a:r>
              <a:rPr lang="ru-RU" sz="4000" dirty="0">
                <a:latin typeface="+mn-lt"/>
              </a:rPr>
              <a:t>Указательный вытянут, </a:t>
            </a:r>
            <a:br>
              <a:rPr lang="ru-RU" sz="4000" dirty="0">
                <a:latin typeface="+mn-lt"/>
              </a:rPr>
            </a:br>
            <a:r>
              <a:rPr lang="ru-RU" sz="4000" dirty="0">
                <a:latin typeface="+mn-lt"/>
              </a:rPr>
              <a:t>остальные сжаты (один палец)</a:t>
            </a:r>
          </a:p>
          <a:p>
            <a:pPr marL="742959" indent="-742959" algn="l">
              <a:buFont typeface="+mj-lt"/>
              <a:buAutoNum type="arabicPeriod"/>
            </a:pPr>
            <a:r>
              <a:rPr lang="ru-RU" sz="4000" dirty="0">
                <a:latin typeface="+mn-lt"/>
              </a:rPr>
              <a:t>Указательный и средний вытянуты (жест </a:t>
            </a:r>
            <a:r>
              <a:rPr lang="en-US" sz="4000" dirty="0">
                <a:latin typeface="+mn-lt"/>
              </a:rPr>
              <a:t>V</a:t>
            </a:r>
            <a:r>
              <a:rPr lang="ru-RU" sz="4000" dirty="0">
                <a:latin typeface="+mn-lt"/>
              </a:rPr>
              <a:t>, два пальца</a:t>
            </a:r>
            <a:r>
              <a:rPr lang="en-US" sz="4000" dirty="0">
                <a:latin typeface="+mn-lt"/>
              </a:rPr>
              <a:t>)</a:t>
            </a:r>
            <a:endParaRPr lang="ru-RU" sz="4000" dirty="0">
              <a:latin typeface="+mn-lt"/>
            </a:endParaRPr>
          </a:p>
          <a:p>
            <a:pPr marL="742959" indent="-742959" algn="l">
              <a:buFont typeface="+mj-lt"/>
              <a:buAutoNum type="arabicPeriod"/>
            </a:pPr>
            <a:r>
              <a:rPr lang="ru-RU" sz="4000" dirty="0">
                <a:latin typeface="+mn-lt"/>
              </a:rPr>
              <a:t>Указательный, средний и безымянный вытянуты (три пальца)</a:t>
            </a:r>
            <a:endParaRPr lang="en-US" sz="4000" dirty="0">
              <a:latin typeface="+mn-lt"/>
            </a:endParaRPr>
          </a:p>
        </p:txBody>
      </p:sp>
      <p:sp>
        <p:nvSpPr>
          <p:cNvPr id="11" name="TextBox 10">
            <a:extLst>
              <a:ext uri="{FF2B5EF4-FFF2-40B4-BE49-F238E27FC236}">
                <a16:creationId xmlns:a16="http://schemas.microsoft.com/office/drawing/2014/main" id="{CCFC61E8-D089-09E5-38FA-C6C90C711115}"/>
              </a:ext>
            </a:extLst>
          </p:cNvPr>
          <p:cNvSpPr txBox="1"/>
          <p:nvPr/>
        </p:nvSpPr>
        <p:spPr>
          <a:xfrm>
            <a:off x="15003831" y="8239101"/>
            <a:ext cx="821711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ru-RU" sz="4000" b="1" dirty="0">
                <a:latin typeface="+mn-lt"/>
              </a:rPr>
              <a:t>Типы динамических жестов:</a:t>
            </a:r>
            <a:endParaRPr lang="en-GB" sz="4000" b="1" dirty="0">
              <a:latin typeface="+mn-lt"/>
            </a:endParaRPr>
          </a:p>
        </p:txBody>
      </p:sp>
      <p:sp>
        <p:nvSpPr>
          <p:cNvPr id="12" name="TextBox 11">
            <a:extLst>
              <a:ext uri="{FF2B5EF4-FFF2-40B4-BE49-F238E27FC236}">
                <a16:creationId xmlns:a16="http://schemas.microsoft.com/office/drawing/2014/main" id="{FBA2CB4D-2D95-5875-6F09-03ADF99E42FA}"/>
              </a:ext>
            </a:extLst>
          </p:cNvPr>
          <p:cNvSpPr txBox="1"/>
          <p:nvPr/>
        </p:nvSpPr>
        <p:spPr>
          <a:xfrm>
            <a:off x="15003831" y="9009357"/>
            <a:ext cx="9017955" cy="31803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742959" indent="-742959" algn="l">
              <a:buFont typeface="+mj-lt"/>
              <a:buAutoNum type="arabicPeriod"/>
            </a:pPr>
            <a:r>
              <a:rPr lang="ru-RU" sz="4000" dirty="0">
                <a:latin typeface="+mn-lt"/>
              </a:rPr>
              <a:t>Указательный вытянут, вращение по часовой стрелке</a:t>
            </a:r>
          </a:p>
          <a:p>
            <a:pPr marL="742959" indent="-742959" algn="l">
              <a:buFont typeface="+mj-lt"/>
              <a:buAutoNum type="arabicPeriod"/>
            </a:pPr>
            <a:r>
              <a:rPr lang="ru-RU" sz="4000" dirty="0">
                <a:latin typeface="+mn-lt"/>
              </a:rPr>
              <a:t>Указательный вытянут, вращение против часовой стрелки</a:t>
            </a:r>
          </a:p>
          <a:p>
            <a:pPr marL="742959" indent="-742959" algn="l">
              <a:buFont typeface="+mj-lt"/>
              <a:buAutoNum type="arabicPeriod"/>
            </a:pPr>
            <a:r>
              <a:rPr lang="ru-RU" sz="4000" dirty="0">
                <a:latin typeface="+mn-lt"/>
              </a:rPr>
              <a:t>«Шумный» жест</a:t>
            </a:r>
            <a:endParaRPr lang="en-US" sz="4000" dirty="0">
              <a:latin typeface="+mn-lt"/>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CCFDECE-A70A-E2F2-91A3-D501E722E3F0}"/>
                  </a:ext>
                </a:extLst>
              </p:cNvPr>
              <p:cNvSpPr txBox="1"/>
              <p:nvPr/>
            </p:nvSpPr>
            <p:spPr>
              <a:xfrm>
                <a:off x="15003831" y="7314355"/>
                <a:ext cx="821711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ru-RU" sz="4000" i="1" dirty="0">
                    <a:latin typeface="+mn-lt"/>
                  </a:rPr>
                  <a:t>Всего собрано: </a:t>
                </a:r>
                <a14:m>
                  <m:oMath xmlns:m="http://schemas.openxmlformats.org/officeDocument/2006/math">
                    <m:r>
                      <a:rPr lang="ru-RU" sz="4000" b="1" i="1" dirty="0" smtClean="0">
                        <a:latin typeface="Cambria Math" panose="02040503050406030204" pitchFamily="18" charset="0"/>
                      </a:rPr>
                      <m:t>𝟑𝟏𝟑𝟖</m:t>
                    </m:r>
                  </m:oMath>
                </a14:m>
                <a:r>
                  <a:rPr lang="ru-RU" sz="4000" i="1" dirty="0">
                    <a:latin typeface="+mn-lt"/>
                  </a:rPr>
                  <a:t> записей </a:t>
                </a:r>
                <a:endParaRPr lang="en-GB" sz="4000" i="1" dirty="0">
                  <a:latin typeface="+mn-lt"/>
                </a:endParaRPr>
              </a:p>
            </p:txBody>
          </p:sp>
        </mc:Choice>
        <mc:Fallback xmlns="">
          <p:sp>
            <p:nvSpPr>
              <p:cNvPr id="13" name="TextBox 12">
                <a:extLst>
                  <a:ext uri="{FF2B5EF4-FFF2-40B4-BE49-F238E27FC236}">
                    <a16:creationId xmlns:a16="http://schemas.microsoft.com/office/drawing/2014/main" id="{0CCFDECE-A70A-E2F2-91A3-D501E722E3F0}"/>
                  </a:ext>
                </a:extLst>
              </p:cNvPr>
              <p:cNvSpPr txBox="1">
                <a:spLocks noRot="1" noChangeAspect="1" noMove="1" noResize="1" noEditPoints="1" noAdjustHandles="1" noChangeArrowheads="1" noChangeShapeType="1" noTextEdit="1"/>
              </p:cNvSpPr>
              <p:nvPr/>
            </p:nvSpPr>
            <p:spPr>
              <a:xfrm>
                <a:off x="15003831" y="7314355"/>
                <a:ext cx="8217117" cy="718145"/>
              </a:xfrm>
              <a:prstGeom prst="rect">
                <a:avLst/>
              </a:prstGeom>
              <a:blipFill>
                <a:blip r:embed="rId4"/>
                <a:stretch>
                  <a:fillRect l="-3086" t="-15789" b="-35088"/>
                </a:stretch>
              </a:blipFill>
              <a:ln w="12700" cap="flat">
                <a:noFill/>
                <a:miter lim="400000"/>
              </a:ln>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2EBE7BF-36C0-A0C7-8960-E5BD8B819E69}"/>
                  </a:ext>
                </a:extLst>
              </p:cNvPr>
              <p:cNvSpPr txBox="1"/>
              <p:nvPr/>
            </p:nvSpPr>
            <p:spPr>
              <a:xfrm>
                <a:off x="15003831" y="12189714"/>
                <a:ext cx="821711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ru-RU" sz="4000" i="1" dirty="0">
                    <a:latin typeface="+mn-lt"/>
                  </a:rPr>
                  <a:t>Всего собрано: </a:t>
                </a:r>
                <a14:m>
                  <m:oMath xmlns:m="http://schemas.openxmlformats.org/officeDocument/2006/math">
                    <m:r>
                      <a:rPr lang="ru-RU" sz="4000" b="1" i="0" dirty="0" smtClean="0">
                        <a:latin typeface="Cambria Math" panose="02040503050406030204" pitchFamily="18" charset="0"/>
                      </a:rPr>
                      <m:t>𝟓𝟒𝟗</m:t>
                    </m:r>
                  </m:oMath>
                </a14:m>
                <a:r>
                  <a:rPr lang="ru-RU" sz="4000" i="1" dirty="0">
                    <a:latin typeface="+mn-lt"/>
                  </a:rPr>
                  <a:t> записей </a:t>
                </a:r>
                <a:endParaRPr lang="en-GB" sz="4000" i="1" dirty="0">
                  <a:latin typeface="+mn-lt"/>
                </a:endParaRPr>
              </a:p>
            </p:txBody>
          </p:sp>
        </mc:Choice>
        <mc:Fallback xmlns="">
          <p:sp>
            <p:nvSpPr>
              <p:cNvPr id="14" name="TextBox 13">
                <a:extLst>
                  <a:ext uri="{FF2B5EF4-FFF2-40B4-BE49-F238E27FC236}">
                    <a16:creationId xmlns:a16="http://schemas.microsoft.com/office/drawing/2014/main" id="{12EBE7BF-36C0-A0C7-8960-E5BD8B819E69}"/>
                  </a:ext>
                </a:extLst>
              </p:cNvPr>
              <p:cNvSpPr txBox="1">
                <a:spLocks noRot="1" noChangeAspect="1" noMove="1" noResize="1" noEditPoints="1" noAdjustHandles="1" noChangeArrowheads="1" noChangeShapeType="1" noTextEdit="1"/>
              </p:cNvSpPr>
              <p:nvPr/>
            </p:nvSpPr>
            <p:spPr>
              <a:xfrm>
                <a:off x="15003831" y="12189714"/>
                <a:ext cx="8217117" cy="718145"/>
              </a:xfrm>
              <a:prstGeom prst="rect">
                <a:avLst/>
              </a:prstGeom>
              <a:blipFill>
                <a:blip r:embed="rId5"/>
                <a:stretch>
                  <a:fillRect l="-3086" t="-15789" b="-35088"/>
                </a:stretch>
              </a:blipFill>
              <a:ln w="12700" cap="flat">
                <a:noFill/>
                <a:miter lim="400000"/>
              </a:ln>
              <a:effectLst/>
            </p:spPr>
            <p:txBody>
              <a:bodyPr/>
              <a:lstStyle/>
              <a:p>
                <a:r>
                  <a:rPr lang="en-GB">
                    <a:noFill/>
                  </a:rPr>
                  <a:t> </a:t>
                </a:r>
              </a:p>
            </p:txBody>
          </p:sp>
        </mc:Fallback>
      </mc:AlternateContent>
      <p:sp>
        <p:nvSpPr>
          <p:cNvPr id="15" name="Номер слайда">
            <a:extLst>
              <a:ext uri="{FF2B5EF4-FFF2-40B4-BE49-F238E27FC236}">
                <a16:creationId xmlns:a16="http://schemas.microsoft.com/office/drawing/2014/main" id="{C4190FCD-0797-4CAA-822D-B6D35C128824}"/>
              </a:ext>
            </a:extLst>
          </p:cNvPr>
          <p:cNvSpPr txBox="1">
            <a:spLocks/>
          </p:cNvSpPr>
          <p:nvPr/>
        </p:nvSpPr>
        <p:spPr>
          <a:xfrm>
            <a:off x="23306567" y="0"/>
            <a:ext cx="1080000" cy="108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48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868686"/>
                </a:solidFill>
                <a:effectLst/>
                <a:uFillTx/>
                <a:latin typeface="Gill Sans"/>
                <a:ea typeface="Gill Sans"/>
                <a:cs typeface="Gill Sans"/>
                <a:sym typeface="Gill Sans"/>
              </a:defRPr>
            </a:lvl1pPr>
            <a:lvl2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2pPr>
            <a:lvl3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3pPr>
            <a:lvl4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4pPr>
            <a:lvl5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5pPr>
            <a:lvl6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6pPr>
            <a:lvl7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7pPr>
            <a:lvl8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8pPr>
            <a:lvl9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9pPr>
          </a:lstStyle>
          <a:p>
            <a:fld id="{86CB4B4D-7CA3-9044-876B-883B54F8677D}" type="slidenum">
              <a:rPr lang="ru-RU" sz="6000" smtClean="0"/>
              <a:pPr/>
              <a:t>8</a:t>
            </a:fld>
            <a:endParaRPr lang="ru-RU" sz="6000" dirty="0"/>
          </a:p>
        </p:txBody>
      </p:sp>
    </p:spTree>
    <p:extLst>
      <p:ext uri="{BB962C8B-B14F-4D97-AF65-F5344CB8AC3E}">
        <p14:creationId xmlns:p14="http://schemas.microsoft.com/office/powerpoint/2010/main" val="393395794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Нейросетевые технологии в детектировании кисти"/>
          <p:cNvSpPr txBox="1">
            <a:spLocks noGrp="1"/>
          </p:cNvSpPr>
          <p:nvPr>
            <p:ph type="title"/>
          </p:nvPr>
        </p:nvSpPr>
        <p:spPr>
          <a:xfrm>
            <a:off x="2789452" y="0"/>
            <a:ext cx="18805096" cy="2251528"/>
          </a:xfrm>
          <a:prstGeom prst="rect">
            <a:avLst/>
          </a:prstGeom>
        </p:spPr>
        <p:txBody>
          <a:bodyPr>
            <a:normAutofit/>
          </a:bodyPr>
          <a:lstStyle>
            <a:lvl1pPr defTabSz="553084">
              <a:defRPr sz="7504"/>
            </a:lvl1pPr>
          </a:lstStyle>
          <a:p>
            <a:r>
              <a:rPr lang="ru-RU" sz="6000" b="1" dirty="0"/>
              <a:t>Подготовка к обучению модели распознавания статических жестов</a:t>
            </a:r>
            <a:endParaRPr sz="6000" b="1" dirty="0"/>
          </a:p>
        </p:txBody>
      </p:sp>
      <p:grpSp>
        <p:nvGrpSpPr>
          <p:cNvPr id="9" name="Группа 8">
            <a:extLst>
              <a:ext uri="{FF2B5EF4-FFF2-40B4-BE49-F238E27FC236}">
                <a16:creationId xmlns:a16="http://schemas.microsoft.com/office/drawing/2014/main" id="{ABEF8B8C-82DE-6820-B1F3-B85448507C43}"/>
              </a:ext>
            </a:extLst>
          </p:cNvPr>
          <p:cNvGrpSpPr/>
          <p:nvPr/>
        </p:nvGrpSpPr>
        <p:grpSpPr>
          <a:xfrm>
            <a:off x="223548" y="2896580"/>
            <a:ext cx="9338862" cy="9199094"/>
            <a:chOff x="556758" y="2478055"/>
            <a:chExt cx="9338863" cy="9199094"/>
          </a:xfrm>
        </p:grpSpPr>
        <p:pic>
          <p:nvPicPr>
            <p:cNvPr id="8" name="Рисунок 7">
              <a:extLst>
                <a:ext uri="{FF2B5EF4-FFF2-40B4-BE49-F238E27FC236}">
                  <a16:creationId xmlns:a16="http://schemas.microsoft.com/office/drawing/2014/main" id="{5963F5FF-E8E9-B2F1-6447-37B5435D4A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759" y="2478055"/>
              <a:ext cx="9338862" cy="839849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pic>
        <p:sp>
          <p:nvSpPr>
            <p:cNvPr id="11" name="TextBox 10">
              <a:extLst>
                <a:ext uri="{FF2B5EF4-FFF2-40B4-BE49-F238E27FC236}">
                  <a16:creationId xmlns:a16="http://schemas.microsoft.com/office/drawing/2014/main" id="{26CC4651-09C2-7950-B66F-03B3EEE0D8F1}"/>
                </a:ext>
              </a:extLst>
            </p:cNvPr>
            <p:cNvSpPr txBox="1"/>
            <p:nvPr/>
          </p:nvSpPr>
          <p:spPr>
            <a:xfrm>
              <a:off x="556758" y="11143670"/>
              <a:ext cx="9338862" cy="533479"/>
            </a:xfrm>
            <a:prstGeom prst="rect">
              <a:avLst/>
            </a:prstGeom>
            <a:pattFill prst="pct30">
              <a:fgClr>
                <a:srgbClr val="CFE8F5"/>
              </a:fgClr>
              <a:bgClr>
                <a:schemeClr val="bg1"/>
              </a:bgClr>
            </a:patt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ru-RU" sz="2800" i="1" dirty="0">
                  <a:latin typeface="+mn-lt"/>
                </a:rPr>
                <a:t>Преобразование исходных координат</a:t>
              </a:r>
              <a:endParaRPr lang="en-GB" sz="2800" i="1" dirty="0">
                <a:latin typeface="+mn-lt"/>
              </a:endParaRPr>
            </a:p>
          </p:txBody>
        </p:sp>
      </p:grpSp>
      <p:grpSp>
        <p:nvGrpSpPr>
          <p:cNvPr id="10" name="Группа 9">
            <a:extLst>
              <a:ext uri="{FF2B5EF4-FFF2-40B4-BE49-F238E27FC236}">
                <a16:creationId xmlns:a16="http://schemas.microsoft.com/office/drawing/2014/main" id="{187C82E4-3E53-C398-6DF7-D74ED919C402}"/>
              </a:ext>
            </a:extLst>
          </p:cNvPr>
          <p:cNvGrpSpPr/>
          <p:nvPr/>
        </p:nvGrpSpPr>
        <p:grpSpPr>
          <a:xfrm>
            <a:off x="10273551" y="2896580"/>
            <a:ext cx="13886899" cy="9245083"/>
            <a:chOff x="10761431" y="3221751"/>
            <a:chExt cx="12467774" cy="8511353"/>
          </a:xfrm>
        </p:grpSpPr>
        <p:pic>
          <p:nvPicPr>
            <p:cNvPr id="6" name="Рисунок 5">
              <a:extLst>
                <a:ext uri="{FF2B5EF4-FFF2-40B4-BE49-F238E27FC236}">
                  <a16:creationId xmlns:a16="http://schemas.microsoft.com/office/drawing/2014/main" id="{D396EC07-A1FD-9342-93DB-E9B711CFC5E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04586" y="3221751"/>
              <a:ext cx="12181466" cy="7272497"/>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pic>
        <p:sp>
          <p:nvSpPr>
            <p:cNvPr id="13" name="TextBox 12">
              <a:extLst>
                <a:ext uri="{FF2B5EF4-FFF2-40B4-BE49-F238E27FC236}">
                  <a16:creationId xmlns:a16="http://schemas.microsoft.com/office/drawing/2014/main" id="{16D51B3C-7619-DBAA-7176-258F99CD61A8}"/>
                </a:ext>
              </a:extLst>
            </p:cNvPr>
            <p:cNvSpPr txBox="1"/>
            <p:nvPr/>
          </p:nvSpPr>
          <p:spPr>
            <a:xfrm>
              <a:off x="10761431" y="11199625"/>
              <a:ext cx="12467774" cy="533479"/>
            </a:xfrm>
            <a:prstGeom prst="rect">
              <a:avLst/>
            </a:prstGeom>
            <a:pattFill prst="pct30">
              <a:fgClr>
                <a:srgbClr val="CFE8F5"/>
              </a:fgClr>
              <a:bgClr>
                <a:schemeClr val="bg1"/>
              </a:bgClr>
            </a:patt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ru-RU" sz="2800" i="1" dirty="0">
                  <a:latin typeface="+mn-lt"/>
                </a:rPr>
                <a:t>Архитектура нейронной сети </a:t>
              </a:r>
              <a:endParaRPr lang="en-GB" sz="2800" i="1" dirty="0">
                <a:latin typeface="+mn-lt"/>
              </a:endParaRPr>
            </a:p>
          </p:txBody>
        </p:sp>
      </p:grpSp>
      <p:sp>
        <p:nvSpPr>
          <p:cNvPr id="12" name="Номер слайда">
            <a:extLst>
              <a:ext uri="{FF2B5EF4-FFF2-40B4-BE49-F238E27FC236}">
                <a16:creationId xmlns:a16="http://schemas.microsoft.com/office/drawing/2014/main" id="{21D36A46-DC6E-4108-6215-BC818AA2BCE3}"/>
              </a:ext>
            </a:extLst>
          </p:cNvPr>
          <p:cNvSpPr txBox="1">
            <a:spLocks/>
          </p:cNvSpPr>
          <p:nvPr/>
        </p:nvSpPr>
        <p:spPr>
          <a:xfrm>
            <a:off x="23306567" y="0"/>
            <a:ext cx="1080000" cy="108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48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868686"/>
                </a:solidFill>
                <a:effectLst/>
                <a:uFillTx/>
                <a:latin typeface="Gill Sans"/>
                <a:ea typeface="Gill Sans"/>
                <a:cs typeface="Gill Sans"/>
                <a:sym typeface="Gill Sans"/>
              </a:defRPr>
            </a:lvl1pPr>
            <a:lvl2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2pPr>
            <a:lvl3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3pPr>
            <a:lvl4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4pPr>
            <a:lvl5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5pPr>
            <a:lvl6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6pPr>
            <a:lvl7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7pPr>
            <a:lvl8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8pPr>
            <a:lvl9pPr marL="0" marR="0" indent="0" algn="ctr" defTabSz="82548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lvl9pPr>
          </a:lstStyle>
          <a:p>
            <a:fld id="{86CB4B4D-7CA3-9044-876B-883B54F8677D}" type="slidenum">
              <a:rPr lang="ru-RU" sz="6000" smtClean="0"/>
              <a:pPr/>
              <a:t>9</a:t>
            </a:fld>
            <a:endParaRPr lang="ru-RU" sz="6000" dirty="0"/>
          </a:p>
        </p:txBody>
      </p:sp>
    </p:spTree>
    <p:extLst>
      <p:ext uri="{BB962C8B-B14F-4D97-AF65-F5344CB8AC3E}">
        <p14:creationId xmlns:p14="http://schemas.microsoft.com/office/powerpoint/2010/main" val="846770300"/>
      </p:ext>
    </p:extLst>
  </p:cSld>
  <p:clrMapOvr>
    <a:masterClrMapping/>
  </p:clrMapOvr>
  <p:transition spd="med"/>
</p:sld>
</file>

<file path=ppt/theme/theme1.xml><?xml version="1.0" encoding="utf-8"?>
<a:theme xmlns:a="http://schemas.openxmlformats.org/drawingml/2006/main" name="GraphPaper">
  <a:themeElements>
    <a:clrScheme name="GraphPaper">
      <a:dk1>
        <a:srgbClr val="000000"/>
      </a:dk1>
      <a:lt1>
        <a:srgbClr val="FFFFFF"/>
      </a:lt1>
      <a:dk2>
        <a:srgbClr val="5A554C"/>
      </a:dk2>
      <a:lt2>
        <a:srgbClr val="D8D7D7"/>
      </a:lt2>
      <a:accent1>
        <a:srgbClr val="3E93D7"/>
      </a:accent1>
      <a:accent2>
        <a:srgbClr val="67AB3C"/>
      </a:accent2>
      <a:accent3>
        <a:srgbClr val="D5A530"/>
      </a:accent3>
      <a:accent4>
        <a:srgbClr val="E17B2E"/>
      </a:accent4>
      <a:accent5>
        <a:srgbClr val="CC487C"/>
      </a:accent5>
      <a:accent6>
        <a:srgbClr val="4D45AC"/>
      </a:accent6>
      <a:hlink>
        <a:srgbClr val="0000FF"/>
      </a:hlink>
      <a:folHlink>
        <a:srgbClr val="FF00FF"/>
      </a:folHlink>
    </a:clrScheme>
    <a:fontScheme name="GraphPaper">
      <a:majorFont>
        <a:latin typeface="Helvetica Neue"/>
        <a:ea typeface="Helvetica Neue"/>
        <a:cs typeface="Helvetica Neue"/>
      </a:majorFont>
      <a:minorFont>
        <a:latin typeface="Helvetica Neue"/>
        <a:ea typeface="Helvetica Neue"/>
        <a:cs typeface="Helvetica Neue"/>
      </a:minorFont>
    </a:fontScheme>
    <a:fmtScheme name="GraphPap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313507"/>
            <a:satOff val="34334"/>
            <a:lumOff val="-8266"/>
            <a:alpha val="62000"/>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arker Felt"/>
            <a:ea typeface="Marker Felt"/>
            <a:cs typeface="Marker Felt"/>
            <a:sym typeface="Marker Fel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5B1D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phPaper">
  <a:themeElements>
    <a:clrScheme name="GraphPaper">
      <a:dk1>
        <a:srgbClr val="000000"/>
      </a:dk1>
      <a:lt1>
        <a:srgbClr val="FFFFFF"/>
      </a:lt1>
      <a:dk2>
        <a:srgbClr val="5A554C"/>
      </a:dk2>
      <a:lt2>
        <a:srgbClr val="D8D7D7"/>
      </a:lt2>
      <a:accent1>
        <a:srgbClr val="3E93D7"/>
      </a:accent1>
      <a:accent2>
        <a:srgbClr val="67AB3C"/>
      </a:accent2>
      <a:accent3>
        <a:srgbClr val="D5A530"/>
      </a:accent3>
      <a:accent4>
        <a:srgbClr val="E17B2E"/>
      </a:accent4>
      <a:accent5>
        <a:srgbClr val="CC487C"/>
      </a:accent5>
      <a:accent6>
        <a:srgbClr val="4D45AC"/>
      </a:accent6>
      <a:hlink>
        <a:srgbClr val="0000FF"/>
      </a:hlink>
      <a:folHlink>
        <a:srgbClr val="FF00FF"/>
      </a:folHlink>
    </a:clrScheme>
    <a:fontScheme name="GraphPaper">
      <a:majorFont>
        <a:latin typeface="Helvetica Neue"/>
        <a:ea typeface="Helvetica Neue"/>
        <a:cs typeface="Helvetica Neue"/>
      </a:majorFont>
      <a:minorFont>
        <a:latin typeface="Helvetica Neue"/>
        <a:ea typeface="Helvetica Neue"/>
        <a:cs typeface="Helvetica Neue"/>
      </a:minorFont>
    </a:fontScheme>
    <a:fmtScheme name="GraphPap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313507"/>
            <a:satOff val="34334"/>
            <a:lumOff val="-8266"/>
            <a:alpha val="62000"/>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arker Felt"/>
            <a:ea typeface="Marker Felt"/>
            <a:cs typeface="Marker Felt"/>
            <a:sym typeface="Marker Fel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5B1D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6676</TotalTime>
  <Words>2201</Words>
  <Application>Microsoft Macintosh PowerPoint</Application>
  <PresentationFormat>Произвольный</PresentationFormat>
  <Paragraphs>346</Paragraphs>
  <Slides>17</Slides>
  <Notes>17</Notes>
  <HiddenSlides>0</HiddenSlides>
  <MMClips>2</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17</vt:i4>
      </vt:variant>
    </vt:vector>
  </HeadingPairs>
  <TitlesOfParts>
    <vt:vector size="24" baseType="lpstr">
      <vt:lpstr>Arial</vt:lpstr>
      <vt:lpstr>Cambria Math</vt:lpstr>
      <vt:lpstr>Gill Sans</vt:lpstr>
      <vt:lpstr>Gill Sans Ultra Bold</vt:lpstr>
      <vt:lpstr>Helvetica Neue</vt:lpstr>
      <vt:lpstr>Marker Felt</vt:lpstr>
      <vt:lpstr>GraphPaper</vt:lpstr>
      <vt:lpstr>Система распознавания жестов на видеопоследовательности для реализации интерфейсов человеко-машинного взаимодействия</vt:lpstr>
      <vt:lpstr>Человеко-машинное взаимодействие</vt:lpstr>
      <vt:lpstr>Постановка задачи</vt:lpstr>
      <vt:lpstr>Распознавание жестов при взаимодействии человека и машины</vt:lpstr>
      <vt:lpstr>Нейросетевые технологии в распознавании жестов</vt:lpstr>
      <vt:lpstr>Детектирование кисти.  Идентификация на основе ключевых точек.</vt:lpstr>
      <vt:lpstr>Система распознавания жестов</vt:lpstr>
      <vt:lpstr>Сбор данных для обучения </vt:lpstr>
      <vt:lpstr>Подготовка к обучению модели распознавания статических жестов</vt:lpstr>
      <vt:lpstr>Результаты обучения модели распознавания статических жестов</vt:lpstr>
      <vt:lpstr>Подготовка к обучению расширенной модели распознавания статических жестов</vt:lpstr>
      <vt:lpstr>Результаты обучения расширенной модели распознавания статических жестов</vt:lpstr>
      <vt:lpstr>Подготовка к обучению модели распознавания динамических жестов</vt:lpstr>
      <vt:lpstr>Результаты обучения модели распознавания динамических жестов</vt:lpstr>
      <vt:lpstr>Оценка работы интерфейса</vt:lpstr>
      <vt:lpstr>Заключение</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Система распознавания жестов на видеопоследовательности для реализации интерфейсов человеко-машинного взаимодействия</dc:title>
  <cp:lastModifiedBy>Дмитрий Игоревич Юдаков</cp:lastModifiedBy>
  <cp:revision>39</cp:revision>
  <cp:lastPrinted>2022-06-19T12:44:40Z</cp:lastPrinted>
  <dcterms:modified xsi:type="dcterms:W3CDTF">2022-06-19T13:06:05Z</dcterms:modified>
</cp:coreProperties>
</file>